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71" r:id="rId4"/>
    <p:sldId id="264" r:id="rId5"/>
    <p:sldId id="265" r:id="rId6"/>
    <p:sldId id="266" r:id="rId7"/>
    <p:sldId id="267" r:id="rId8"/>
    <p:sldId id="268" r:id="rId9"/>
    <p:sldId id="261" r:id="rId10"/>
    <p:sldId id="262" r:id="rId11"/>
  </p:sldIdLst>
  <p:sldSz cx="6858000" cy="9906000" type="A4"/>
  <p:notesSz cx="6797675"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208" y="4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49E8165B-E98C-4A16-8AB0-DF184E937694}" type="datetimeFigureOut">
              <a:rPr kumimoji="1" lang="ja-JP" altLang="en-US" smtClean="0"/>
              <a:t>2023/3/7</a:t>
            </a:fld>
            <a:endParaRPr kumimoji="1" lang="ja-JP" altLang="en-US"/>
          </a:p>
        </p:txBody>
      </p:sp>
      <p:sp>
        <p:nvSpPr>
          <p:cNvPr id="4" name="スライド イメージ プレースホルダー 3"/>
          <p:cNvSpPr>
            <a:spLocks noGrp="1" noRot="1" noChangeAspect="1"/>
          </p:cNvSpPr>
          <p:nvPr>
            <p:ph type="sldImg" idx="2"/>
          </p:nvPr>
        </p:nvSpPr>
        <p:spPr>
          <a:xfrm>
            <a:off x="2238375" y="1241425"/>
            <a:ext cx="2320925" cy="33512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B855D249-BF74-4200-B027-7A2289AEF2E7}" type="slidenum">
              <a:rPr kumimoji="1" lang="ja-JP" altLang="en-US" smtClean="0"/>
              <a:t>‹#›</a:t>
            </a:fld>
            <a:endParaRPr kumimoji="1" lang="ja-JP" altLang="en-US"/>
          </a:p>
        </p:txBody>
      </p:sp>
    </p:spTree>
    <p:extLst>
      <p:ext uri="{BB962C8B-B14F-4D97-AF65-F5344CB8AC3E}">
        <p14:creationId xmlns:p14="http://schemas.microsoft.com/office/powerpoint/2010/main" val="33292670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55D249-BF74-4200-B027-7A2289AEF2E7}" type="slidenum">
              <a:rPr kumimoji="1" lang="ja-JP" altLang="en-US" smtClean="0"/>
              <a:t>3</a:t>
            </a:fld>
            <a:endParaRPr kumimoji="1" lang="ja-JP" altLang="en-US"/>
          </a:p>
        </p:txBody>
      </p:sp>
    </p:spTree>
    <p:extLst>
      <p:ext uri="{BB962C8B-B14F-4D97-AF65-F5344CB8AC3E}">
        <p14:creationId xmlns:p14="http://schemas.microsoft.com/office/powerpoint/2010/main" val="2109166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981200"/>
            <a:ext cx="5888736" cy="264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00050" y="4663441"/>
            <a:ext cx="5891022" cy="253153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20802"/>
            <a:ext cx="1543050" cy="7528102"/>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42900" y="1320802"/>
            <a:ext cx="4514850" cy="7528102"/>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7764" y="1901952"/>
            <a:ext cx="5829300" cy="196799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97764" y="3906737"/>
            <a:ext cx="5829300" cy="2180695"/>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4290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48615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42900" y="2679803"/>
            <a:ext cx="3030141" cy="95239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483769" y="2686317"/>
            <a:ext cx="3031331" cy="94588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42900" y="3632200"/>
            <a:ext cx="303014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483769" y="3632200"/>
            <a:ext cx="303133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229350" cy="1651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742953"/>
            <a:ext cx="2057400" cy="1678517"/>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14350" y="2421467"/>
            <a:ext cx="2057400" cy="6604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681287" y="2421467"/>
            <a:ext cx="3833813" cy="6604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8F99F5-8AAA-4C41-8709-2ECD6045B2D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600556"/>
            <a:ext cx="3943350" cy="5943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741889"/>
            <a:ext cx="116586" cy="22453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700106"/>
            <a:ext cx="1659636" cy="2286008"/>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457200" y="4086023"/>
            <a:ext cx="1657350" cy="3147907"/>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F1429C6D-C4EA-4578-8FB8-4F75A2E42E9D}" type="datetimeFigureOut">
              <a:rPr kumimoji="1" lang="ja-JP" altLang="en-US" smtClean="0"/>
              <a:pPr/>
              <a:t>2023/3/7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057900" y="9181395"/>
            <a:ext cx="457200" cy="527403"/>
          </a:xfrm>
        </p:spPr>
        <p:txBody>
          <a:bodyPr/>
          <a:lstStyle/>
          <a:p>
            <a:fld id="{988F99F5-8AAA-4C41-8709-2ECD6045B2D4}" type="slidenum">
              <a:rPr kumimoji="1" lang="ja-JP" altLang="en-US" smtClean="0"/>
              <a:pPr/>
              <a:t>‹#›</a:t>
            </a:fld>
            <a:endParaRPr kumimoji="1" lang="ja-JP" altLang="en-US"/>
          </a:p>
        </p:txBody>
      </p:sp>
      <p:sp>
        <p:nvSpPr>
          <p:cNvPr id="3" name="Picture Placeholder 2"/>
          <p:cNvSpPr>
            <a:spLocks noGrp="1"/>
          </p:cNvSpPr>
          <p:nvPr>
            <p:ph type="pic" idx="1"/>
          </p:nvPr>
        </p:nvSpPr>
        <p:spPr>
          <a:xfrm rot="420000">
            <a:off x="2614345" y="1732636"/>
            <a:ext cx="3463290" cy="56794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144" y="8401756"/>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984193"/>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10319"/>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10318"/>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1017016"/>
            <a:ext cx="6172200" cy="1651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42900" y="2795693"/>
            <a:ext cx="6172200" cy="633984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42900" y="9181395"/>
            <a:ext cx="16002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429C6D-C4EA-4578-8FB8-4F75A2E42E9D}" type="datetimeFigureOut">
              <a:rPr kumimoji="1" lang="ja-JP" altLang="en-US" smtClean="0"/>
              <a:pPr/>
              <a:t>2023/3/7</a:t>
            </a:fld>
            <a:endParaRPr kumimoji="1" lang="ja-JP" altLang="en-US"/>
          </a:p>
        </p:txBody>
      </p:sp>
      <p:sp>
        <p:nvSpPr>
          <p:cNvPr id="22" name="Footer Placeholder 21"/>
          <p:cNvSpPr>
            <a:spLocks noGrp="1"/>
          </p:cNvSpPr>
          <p:nvPr>
            <p:ph type="ftr" sz="quarter" idx="3"/>
          </p:nvPr>
        </p:nvSpPr>
        <p:spPr>
          <a:xfrm>
            <a:off x="2000250" y="9181395"/>
            <a:ext cx="25146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5943600" y="9181395"/>
            <a:ext cx="571500" cy="52740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88F99F5-8AAA-4C41-8709-2ECD6045B2D4}" type="slidenum">
              <a:rPr kumimoji="1" lang="ja-JP" altLang="en-US" smtClean="0"/>
              <a:pPr/>
              <a:t>‹#›</a:t>
            </a:fld>
            <a:endParaRPr kumimoji="1" lang="ja-JP" altLang="en-US"/>
          </a:p>
        </p:txBody>
      </p:sp>
      <p:grpSp>
        <p:nvGrpSpPr>
          <p:cNvPr id="2" name="Group 1"/>
          <p:cNvGrpSpPr/>
          <p:nvPr/>
        </p:nvGrpSpPr>
        <p:grpSpPr>
          <a:xfrm>
            <a:off x="-14263" y="292367"/>
            <a:ext cx="6885411" cy="93776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mmclinic.tokyo/" TargetMode="External"/><Relationship Id="rId2" Type="http://schemas.openxmlformats.org/officeDocument/2006/relationships/hyperlink" Target="http://www.internationalsos.co.jp/clinic/myanma.html" TargetMode="External"/><Relationship Id="rId1" Type="http://schemas.openxmlformats.org/officeDocument/2006/relationships/slideLayout" Target="../slideLayouts/slideLayout7.xml"/><Relationship Id="rId4" Type="http://schemas.openxmlformats.org/officeDocument/2006/relationships/hyperlink" Target="http://www.tomei-mm.com/jpn/index.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itoriyahospita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asiaroyalhospital.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grandhantha.com/grandhantha/" TargetMode="External"/><Relationship Id="rId2" Type="http://schemas.openxmlformats.org/officeDocument/2006/relationships/hyperlink" Target="https://www.samitivejhospitals.com/samitivej-international-clinic/" TargetMode="External"/><Relationship Id="rId1" Type="http://schemas.openxmlformats.org/officeDocument/2006/relationships/slideLayout" Target="../slideLayouts/slideLayout7.xml"/><Relationship Id="rId5" Type="http://schemas.openxmlformats.org/officeDocument/2006/relationships/hyperlink" Target="http://www.aryuhospital.com/" TargetMode="External"/><Relationship Id="rId4" Type="http://schemas.openxmlformats.org/officeDocument/2006/relationships/hyperlink" Target="https://www.punhlaingsiloamhospitals.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yangonchildrenhospital.com/" TargetMode="External"/><Relationship Id="rId2" Type="http://schemas.openxmlformats.org/officeDocument/2006/relationships/hyperlink" Target="http://paramihospitalygn.co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mofa.go.jp/mofaj/toko/medi/asia/thailand.html" TargetMode="External"/><Relationship Id="rId2" Type="http://schemas.openxmlformats.org/officeDocument/2006/relationships/hyperlink" Target="http://www.cityhospitalmandalay.com/"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59396" y="1371600"/>
            <a:ext cx="5616624" cy="7825219"/>
          </a:xfrm>
          <a:prstGeom prst="rect">
            <a:avLst/>
          </a:prstGeom>
        </p:spPr>
        <p:txBody>
          <a:bodyPr wrap="square">
            <a:spAutoFit/>
          </a:bodyPr>
          <a:lstStyle/>
          <a:p>
            <a:pPr algn="ctr" eaLnBrk="0" fontAlgn="base" hangingPunct="0"/>
            <a:r>
              <a:rPr lang="ja-JP" altLang="ja-JP" sz="1400" b="1" dirty="0">
                <a:latin typeface="AR Pゴシック体M" panose="020B0600000000000000" pitchFamily="50" charset="-128"/>
                <a:ea typeface="AR Pゴシック体M" panose="020B0600000000000000" pitchFamily="50" charset="-128"/>
              </a:rPr>
              <a:t>【緊急時の連絡先】</a:t>
            </a:r>
            <a:endParaRPr lang="ja-JP" altLang="ja-JP" sz="1400" dirty="0">
              <a:latin typeface="AR Pゴシック体M" panose="020B0600000000000000" pitchFamily="50" charset="-128"/>
              <a:ea typeface="AR Pゴシック体M" panose="020B0600000000000000" pitchFamily="50" charset="-128"/>
            </a:endParaRPr>
          </a:p>
          <a:p>
            <a:pPr eaLnBrk="0" fontAlgn="base" latinLnBrk="1" hangingPunct="0"/>
            <a:r>
              <a:rPr lang="en-US" altLang="ja-JP" sz="1200" dirty="0">
                <a:latin typeface="AR Pゴシック体M" panose="020B0600000000000000" pitchFamily="50" charset="-128"/>
                <a:ea typeface="AR Pゴシック体M" panose="020B0600000000000000" pitchFamily="50" charset="-128"/>
              </a:rPr>
              <a:t> </a:t>
            </a:r>
            <a:endParaRPr lang="en-US" altLang="ja-JP" sz="12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ja-JP" altLang="ja-JP" sz="1400" b="1" u="sng" dirty="0" smtClean="0">
                <a:latin typeface="AR Pゴシック体M" panose="020B0600000000000000" pitchFamily="50" charset="-128"/>
                <a:ea typeface="AR Pゴシック体M" panose="020B0600000000000000" pitchFamily="50" charset="-128"/>
              </a:rPr>
              <a:t>在ミャンマー</a:t>
            </a:r>
            <a:r>
              <a:rPr lang="ja-JP" altLang="ja-JP" sz="1400" b="1" u="sng" dirty="0">
                <a:latin typeface="AR Pゴシック体M" panose="020B0600000000000000" pitchFamily="50" charset="-128"/>
                <a:ea typeface="AR Pゴシック体M" panose="020B0600000000000000" pitchFamily="50" charset="-128"/>
              </a:rPr>
              <a:t>日本国</a:t>
            </a:r>
            <a:r>
              <a:rPr lang="ja-JP" altLang="ja-JP" sz="1400" b="1" u="sng" dirty="0" smtClean="0">
                <a:latin typeface="AR Pゴシック体M" panose="020B0600000000000000" pitchFamily="50" charset="-128"/>
                <a:ea typeface="AR Pゴシック体M" panose="020B0600000000000000" pitchFamily="50" charset="-128"/>
              </a:rPr>
              <a:t>大使館</a:t>
            </a:r>
            <a:endParaRPr lang="en-US" altLang="ja-JP" sz="1400" b="1" u="sng" dirty="0" smtClean="0">
              <a:latin typeface="AR Pゴシック体M" panose="020B0600000000000000" pitchFamily="50" charset="-128"/>
              <a:ea typeface="AR Pゴシック体M" panose="020B0600000000000000" pitchFamily="50" charset="-128"/>
            </a:endParaRPr>
          </a:p>
          <a:p>
            <a:pPr lvl="0" eaLnBrk="0" fontAlgn="base" latinLnBrk="1" hangingPunct="0"/>
            <a:endParaRPr lang="ja-JP" altLang="ja-JP" sz="1400" b="1" dirty="0">
              <a:latin typeface="AR Pゴシック体M" panose="020B0600000000000000" pitchFamily="50" charset="-128"/>
              <a:ea typeface="AR Pゴシック体M" panose="020B0600000000000000" pitchFamily="50" charset="-128"/>
            </a:endParaRPr>
          </a:p>
          <a:p>
            <a:pPr eaLnBrk="0" fontAlgn="base" latinLnBrk="1" hangingPunct="0"/>
            <a:r>
              <a:rPr lang="ja-JP" altLang="en-US"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　　</a:t>
            </a:r>
            <a:r>
              <a:rPr lang="zh-TW" altLang="ja-JP" sz="1200" dirty="0">
                <a:latin typeface="AR Pゴシック体M" panose="020B0600000000000000" pitchFamily="50" charset="-128"/>
                <a:ea typeface="AR Pゴシック体M" panose="020B0600000000000000" pitchFamily="50" charset="-128"/>
              </a:rPr>
              <a:t>代表</a:t>
            </a:r>
            <a:r>
              <a:rPr lang="zh-TW" altLang="ja-JP" sz="1200" dirty="0" smtClean="0">
                <a:latin typeface="AR Pゴシック体M" panose="020B0600000000000000" pitchFamily="50" charset="-128"/>
                <a:ea typeface="AR Pゴシック体M" panose="020B0600000000000000" pitchFamily="50" charset="-128"/>
              </a:rPr>
              <a:t>電話</a:t>
            </a:r>
            <a:r>
              <a:rPr lang="ja-JP" altLang="en-US" sz="1200" dirty="0" smtClean="0">
                <a:latin typeface="AR Pゴシック体M" panose="020B0600000000000000" pitchFamily="50" charset="-128"/>
                <a:ea typeface="AR Pゴシック体M" panose="020B0600000000000000" pitchFamily="50" charset="-128"/>
              </a:rPr>
              <a:t>　</a:t>
            </a:r>
            <a:r>
              <a:rPr lang="zh-TW" altLang="ja-JP" sz="1200" dirty="0" smtClean="0">
                <a:latin typeface="AR Pゴシック体M" panose="020B0600000000000000" pitchFamily="50" charset="-128"/>
                <a:ea typeface="AR Pゴシック体M" panose="020B0600000000000000" pitchFamily="50" charset="-128"/>
              </a:rPr>
              <a:t>０１－５４９６４４</a:t>
            </a:r>
            <a:r>
              <a:rPr lang="zh-TW" altLang="ja-JP" sz="1200" dirty="0">
                <a:latin typeface="AR Pゴシック体M" panose="020B0600000000000000" pitchFamily="50" charset="-128"/>
                <a:ea typeface="AR Pゴシック体M" panose="020B0600000000000000" pitchFamily="50" charset="-128"/>
              </a:rPr>
              <a:t>～</a:t>
            </a:r>
            <a:r>
              <a:rPr lang="zh-TW" altLang="ja-JP" sz="1200" dirty="0" smtClean="0">
                <a:latin typeface="AR Pゴシック体M" panose="020B0600000000000000" pitchFamily="50" charset="-128"/>
                <a:ea typeface="AR Pゴシック体M" panose="020B0600000000000000" pitchFamily="50" charset="-128"/>
              </a:rPr>
              <a:t>８</a:t>
            </a:r>
            <a:r>
              <a:rPr lang="ja-JP" altLang="en-US" sz="1200" dirty="0" smtClean="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FAX</a:t>
            </a:r>
            <a:r>
              <a:rPr lang="ja-JP" altLang="en-US" sz="1200" dirty="0" smtClean="0">
                <a:latin typeface="AR Pゴシック体M" panose="020B0600000000000000" pitchFamily="50" charset="-128"/>
                <a:ea typeface="AR Pゴシック体M" panose="020B0600000000000000" pitchFamily="50" charset="-128"/>
              </a:rPr>
              <a:t>　</a:t>
            </a:r>
            <a:r>
              <a:rPr lang="zh-TW" altLang="ja-JP" sz="1200" dirty="0" smtClean="0">
                <a:latin typeface="AR Pゴシック体M" panose="020B0600000000000000" pitchFamily="50" charset="-128"/>
                <a:ea typeface="AR Pゴシック体M" panose="020B0600000000000000" pitchFamily="50" charset="-128"/>
              </a:rPr>
              <a:t>０１－５４９６４３</a:t>
            </a:r>
            <a:endParaRPr lang="en-US" altLang="zh-TW" sz="1200" dirty="0" smtClean="0">
              <a:latin typeface="AR Pゴシック体M" panose="020B0600000000000000" pitchFamily="50" charset="-128"/>
              <a:ea typeface="AR Pゴシック体M" panose="020B0600000000000000" pitchFamily="50" charset="-128"/>
            </a:endParaRPr>
          </a:p>
          <a:p>
            <a:pPr eaLnBrk="0" fontAlgn="base" latinLnBrk="1" hangingPunct="0"/>
            <a:r>
              <a:rPr lang="zh-TW" altLang="ja-JP" sz="1100" dirty="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　　</a:t>
            </a:r>
            <a:r>
              <a:rPr lang="zh-TW"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pPr eaLnBrk="0" fontAlgn="base" latinLnBrk="1" hangingPunct="0"/>
            <a:r>
              <a:rPr lang="ja-JP" altLang="ja-JP" sz="1400" b="1" u="sng" dirty="0">
                <a:latin typeface="AR Pゴシック体M" panose="020B0600000000000000" pitchFamily="50" charset="-128"/>
                <a:ea typeface="AR Pゴシック体M" panose="020B0600000000000000" pitchFamily="50" charset="-128"/>
              </a:rPr>
              <a:t>警　察</a:t>
            </a:r>
            <a:r>
              <a:rPr lang="en-US" altLang="ja-JP" sz="1400" dirty="0">
                <a:latin typeface="AR Pゴシック体M" panose="020B0600000000000000" pitchFamily="50" charset="-128"/>
                <a:ea typeface="AR Pゴシック体M" panose="020B0600000000000000" pitchFamily="50" charset="-128"/>
              </a:rPr>
              <a:t>  </a:t>
            </a:r>
            <a:r>
              <a:rPr lang="en-US" altLang="ja-JP" sz="14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電話</a:t>
            </a:r>
            <a:r>
              <a:rPr lang="ja-JP"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１９９</a:t>
            </a:r>
            <a:endParaRPr lang="en-US" altLang="ja-JP" sz="1100" dirty="0" smtClean="0">
              <a:latin typeface="AR Pゴシック体M" panose="020B0600000000000000" pitchFamily="50" charset="-128"/>
              <a:ea typeface="AR Pゴシック体M" panose="020B0600000000000000" pitchFamily="50" charset="-128"/>
            </a:endParaRPr>
          </a:p>
          <a:p>
            <a:pPr eaLnBrk="0" fontAlgn="base" latinLnBrk="1" hangingPunct="0"/>
            <a:endParaRPr lang="ja-JP" altLang="ja-JP" sz="1100" dirty="0">
              <a:latin typeface="AR Pゴシック体M" panose="020B0600000000000000" pitchFamily="50" charset="-128"/>
              <a:ea typeface="AR Pゴシック体M" panose="020B0600000000000000" pitchFamily="50" charset="-128"/>
            </a:endParaRPr>
          </a:p>
          <a:p>
            <a:pPr marL="171450" lvl="0" indent="-171450" eaLnBrk="0" fontAlgn="base" latinLnBrk="1" hangingPunct="0">
              <a:lnSpc>
                <a:spcPts val="1490"/>
              </a:lnSpc>
              <a:buFont typeface="Wingdings" panose="05000000000000000000" pitchFamily="2" charset="2"/>
              <a:buChar char="Ø"/>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警察署</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marL="171450" lvl="0" indent="-17145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ヤンゴン地域警察ホットライン　０１－２３２３１９９，　０１－２３１７５２６～７</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バハン</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０１－５５</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１１９６</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（ゴールデンヒル付近）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カマユ</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０１－５３４３０４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０１－５３６８９５</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（サクラレジデンス付近）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マヤンゴン</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０１－６６０３５２</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（マリーナレジデンス付近）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100" dirty="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10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サン</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チャウン</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０１－５３５１８４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（ミニゴン付近）</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lvl="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ダゴン</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０１－３７４４２７</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（日本人学校付近）</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チャウタダ</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０１－３７１０５４</a:t>
            </a:r>
            <a:r>
              <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Times New Roman"/>
              </a:rPr>
              <a:t>（さくらタワー付近）</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marL="571500" indent="148590" eaLnBrk="0" fontAlgn="base" latinLnBrk="1" hangingPunct="0">
              <a:lnSpc>
                <a:spcPts val="1490"/>
              </a:lnSpc>
            </a:pPr>
            <a:r>
              <a:rPr lang="en-US" altLang="ja-JP" sz="1200" kern="0" spc="10" dirty="0">
                <a:solidFill>
                  <a:srgbClr val="000000"/>
                </a:solidFill>
                <a:latin typeface="AR Pゴシック体M" panose="020B0600000000000000" pitchFamily="50" charset="-128"/>
                <a:ea typeface="AR Pゴシック体M" panose="020B0600000000000000" pitchFamily="50" charset="-128"/>
                <a:cs typeface="Times New Roman"/>
              </a:rPr>
              <a:t> </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marL="171450" lvl="0" indent="-171450" eaLnBrk="0" fontAlgn="base" latinLnBrk="1" hangingPunct="0">
              <a:lnSpc>
                <a:spcPts val="1490"/>
              </a:lnSpc>
              <a:buFont typeface="Wingdings" panose="05000000000000000000" pitchFamily="2" charset="2"/>
              <a:buChar char="Ø"/>
            </a:pP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交通</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警察</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eaLnBrk="0" fontAlgn="base" latinLnBrk="1" hangingPunct="0">
              <a:lnSpc>
                <a:spcPts val="1490"/>
              </a:lnSpc>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０１－２９１２８４～</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５</a:t>
            </a:r>
            <a:r>
              <a:rPr lang="ja-JP" altLang="en-US" sz="1200" kern="0" dirty="0" err="1" smtClean="0">
                <a:solidFill>
                  <a:srgbClr val="000000"/>
                </a:solidFill>
                <a:latin typeface="AR Pゴシック体M" panose="020B0600000000000000" pitchFamily="50" charset="-128"/>
                <a:ea typeface="AR Pゴシック体M" panose="020B0600000000000000" pitchFamily="50" charset="-128"/>
                <a:cs typeface="AR Pゴシック体M"/>
              </a:rPr>
              <a:t>，</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０１－２９６４５４</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分署（無料救急車付）</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zh-TW"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０１－５００００５</a:t>
            </a:r>
            <a:endParaRPr lang="ja-JP" altLang="ja-JP" sz="1200" kern="100" dirty="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ネーピードー</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交通警察</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本部</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rPr>
              <a:t>０６７－４１３８５４</a:t>
            </a: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AR Pゴシック体M"/>
            </a:endParaRPr>
          </a:p>
          <a:p>
            <a:pPr eaLnBrk="0" fontAlgn="base" latinLnBrk="1" hangingPunct="0">
              <a:lnSpc>
                <a:spcPts val="1490"/>
              </a:lnSpc>
            </a:pPr>
            <a:endParaRPr lang="en-US" altLang="ja-JP" sz="1200" kern="0" dirty="0" smtClean="0">
              <a:solidFill>
                <a:srgbClr val="000000"/>
              </a:solidFill>
              <a:latin typeface="AR Pゴシック体M" panose="020B0600000000000000" pitchFamily="50" charset="-128"/>
              <a:ea typeface="AR Pゴシック体M" panose="020B0600000000000000" pitchFamily="50" charset="-128"/>
              <a:cs typeface="Times New Roman"/>
            </a:endParaRPr>
          </a:p>
          <a:p>
            <a:pPr marL="171450" indent="-171450" eaLnBrk="0" fontAlgn="base" latinLnBrk="1" hangingPunct="0">
              <a:lnSpc>
                <a:spcPts val="1490"/>
              </a:lnSpc>
              <a:buFont typeface="Wingdings" panose="05000000000000000000" pitchFamily="2" charset="2"/>
              <a:buChar char="Ø"/>
            </a:pPr>
            <a:r>
              <a:rPr lang="ja-JP" altLang="en-US" sz="1200" kern="100" dirty="0" smtClean="0">
                <a:latin typeface="AR Pゴシック体M" panose="020B0600000000000000" pitchFamily="50" charset="-128"/>
                <a:ea typeface="AR Pゴシック体M" panose="020B0600000000000000" pitchFamily="50" charset="-128"/>
                <a:cs typeface="Times New Roman"/>
              </a:rPr>
              <a:t>　観光警察（英語可）</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ヤンゴン</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０１－３７９９９１</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マンダレー</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０９－４４８５３９５０７</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ネーピードー</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０６７－３４１４３０３</a:t>
            </a:r>
            <a:endParaRPr lang="en-US" altLang="ja-JP" sz="1200" kern="100" dirty="0" smtClean="0">
              <a:latin typeface="AR Pゴシック体M" panose="020B0600000000000000" pitchFamily="50" charset="-128"/>
              <a:ea typeface="AR Pゴシック体M" panose="020B0600000000000000" pitchFamily="50" charset="-128"/>
              <a:cs typeface="Times New Roman"/>
            </a:endParaRPr>
          </a:p>
          <a:p>
            <a:pPr eaLnBrk="0" fontAlgn="base" latinLnBrk="1" hangingPunct="0">
              <a:lnSpc>
                <a:spcPts val="1490"/>
              </a:lnSpc>
            </a:pPr>
            <a:r>
              <a:rPr lang="ja-JP" altLang="en-US" sz="1200" kern="100" dirty="0" smtClean="0">
                <a:latin typeface="AR Pゴシック体M" panose="020B0600000000000000" pitchFamily="50" charset="-128"/>
                <a:ea typeface="AR Pゴシック体M" panose="020B0600000000000000" pitchFamily="50" charset="-128"/>
                <a:cs typeface="Times New Roman"/>
              </a:rPr>
              <a:t>　　　　バガン</a:t>
            </a:r>
            <a:r>
              <a:rPr lang="en-US" altLang="ja-JP" sz="1200" kern="100" dirty="0" smtClean="0">
                <a:latin typeface="AR Pゴシック体M" panose="020B0600000000000000" pitchFamily="50" charset="-128"/>
                <a:ea typeface="AR Pゴシック体M" panose="020B0600000000000000" pitchFamily="50" charset="-128"/>
                <a:cs typeface="Times New Roman"/>
              </a:rPr>
              <a:t>	</a:t>
            </a:r>
            <a:r>
              <a:rPr lang="ja-JP" altLang="en-US" sz="1200" kern="100" dirty="0" smtClean="0">
                <a:latin typeface="AR Pゴシック体M" panose="020B0600000000000000" pitchFamily="50" charset="-128"/>
                <a:ea typeface="AR Pゴシック体M" panose="020B0600000000000000" pitchFamily="50" charset="-128"/>
                <a:cs typeface="Times New Roman"/>
              </a:rPr>
              <a:t>０６１－６５４７４，　０９－４４８５３９５０８</a:t>
            </a:r>
            <a:endParaRPr lang="ja-JP" altLang="ja-JP" sz="1200" kern="100" dirty="0" smtClean="0">
              <a:latin typeface="AR Pゴシック体M" panose="020B0600000000000000" pitchFamily="50" charset="-128"/>
              <a:ea typeface="AR Pゴシック体M" panose="020B0600000000000000" pitchFamily="50" charset="-128"/>
              <a:cs typeface="Times New Roman"/>
            </a:endParaRPr>
          </a:p>
          <a:p>
            <a:pPr lvl="0" eaLnBrk="0" fontAlgn="base" latinLnBrk="1" hangingPunct="0"/>
            <a:endParaRPr lang="en-US" altLang="zh-TW" sz="14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zh-TW" altLang="ja-JP" sz="1400" b="1" u="sng" dirty="0" smtClean="0">
                <a:latin typeface="AR Pゴシック体M" panose="020B0600000000000000" pitchFamily="50" charset="-128"/>
                <a:ea typeface="AR Pゴシック体M" panose="020B0600000000000000" pitchFamily="50" charset="-128"/>
              </a:rPr>
              <a:t>火</a:t>
            </a:r>
            <a:r>
              <a:rPr lang="ja-JP" altLang="ja-JP" sz="1400" b="1" u="sng" dirty="0">
                <a:latin typeface="AR Pゴシック体M" panose="020B0600000000000000" pitchFamily="50" charset="-128"/>
                <a:ea typeface="AR Pゴシック体M" panose="020B0600000000000000" pitchFamily="50" charset="-128"/>
              </a:rPr>
              <a:t>　</a:t>
            </a:r>
            <a:r>
              <a:rPr lang="zh-TW" altLang="ja-JP" sz="1400" b="1" u="sng" dirty="0">
                <a:latin typeface="AR Pゴシック体M" panose="020B0600000000000000" pitchFamily="50" charset="-128"/>
                <a:ea typeface="AR Pゴシック体M" panose="020B0600000000000000" pitchFamily="50" charset="-128"/>
              </a:rPr>
              <a:t>災</a:t>
            </a:r>
            <a:r>
              <a:rPr lang="en-US" altLang="ja-JP" sz="1400" dirty="0">
                <a:latin typeface="AR Pゴシック体M" panose="020B0600000000000000" pitchFamily="50" charset="-128"/>
                <a:ea typeface="AR Pゴシック体M" panose="020B0600000000000000" pitchFamily="50" charset="-128"/>
              </a:rPr>
              <a:t>  </a:t>
            </a:r>
            <a:r>
              <a:rPr lang="zh-TW" altLang="ja-JP" sz="1100" dirty="0">
                <a:latin typeface="AR Pゴシック体M" panose="020B0600000000000000" pitchFamily="50" charset="-128"/>
                <a:ea typeface="AR Pゴシック体M" panose="020B0600000000000000" pitchFamily="50" charset="-128"/>
              </a:rPr>
              <a:t>　</a:t>
            </a:r>
            <a:r>
              <a:rPr lang="zh-TW" altLang="ja-JP" sz="1200" dirty="0">
                <a:latin typeface="AR Pゴシック体M" panose="020B0600000000000000" pitchFamily="50" charset="-128"/>
                <a:ea typeface="AR Pゴシック体M" panose="020B0600000000000000" pitchFamily="50" charset="-128"/>
              </a:rPr>
              <a:t>電話　</a:t>
            </a:r>
            <a:r>
              <a:rPr lang="zh-TW" altLang="ja-JP" sz="1200" dirty="0" smtClean="0">
                <a:latin typeface="AR Pゴシック体M" panose="020B0600000000000000" pitchFamily="50" charset="-128"/>
                <a:ea typeface="AR Pゴシック体M" panose="020B0600000000000000" pitchFamily="50" charset="-128"/>
              </a:rPr>
              <a:t>１９１</a:t>
            </a:r>
            <a:endParaRPr lang="en-US" altLang="zh-TW" sz="1200" dirty="0" smtClean="0">
              <a:latin typeface="AR Pゴシック体M" panose="020B0600000000000000" pitchFamily="50" charset="-128"/>
              <a:ea typeface="AR Pゴシック体M" panose="020B0600000000000000" pitchFamily="50" charset="-128"/>
            </a:endParaRPr>
          </a:p>
          <a:p>
            <a:pPr lvl="0" eaLnBrk="0" fontAlgn="base" latinLnBrk="1" hangingPunct="0"/>
            <a:endParaRPr lang="en-US" altLang="zh-TW" sz="1100" u="sng" dirty="0" smtClean="0">
              <a:latin typeface="AR Pゴシック体M" panose="020B0600000000000000" pitchFamily="50" charset="-128"/>
              <a:ea typeface="AR Pゴシック体M" panose="020B0600000000000000" pitchFamily="50" charset="-128"/>
            </a:endParaRPr>
          </a:p>
          <a:p>
            <a:pPr lvl="0" eaLnBrk="0" fontAlgn="base" latinLnBrk="1" hangingPunct="0"/>
            <a:r>
              <a:rPr lang="zh-TW" altLang="ja-JP" sz="1400" b="1" u="sng" dirty="0" smtClean="0">
                <a:latin typeface="AR Pゴシック体M" panose="020B0600000000000000" pitchFamily="50" charset="-128"/>
                <a:ea typeface="AR Pゴシック体M" panose="020B0600000000000000" pitchFamily="50" charset="-128"/>
              </a:rPr>
              <a:t>病</a:t>
            </a:r>
            <a:r>
              <a:rPr lang="zh-TW" altLang="ja-JP" sz="1400" b="1" u="sng" dirty="0">
                <a:latin typeface="AR Pゴシック体M" panose="020B0600000000000000" pitchFamily="50" charset="-128"/>
                <a:ea typeface="AR Pゴシック体M" panose="020B0600000000000000" pitchFamily="50" charset="-128"/>
              </a:rPr>
              <a:t>　</a:t>
            </a:r>
            <a:r>
              <a:rPr lang="zh-TW" altLang="ja-JP" sz="1400" b="1" u="sng" dirty="0" smtClean="0">
                <a:latin typeface="AR Pゴシック体M" panose="020B0600000000000000" pitchFamily="50" charset="-128"/>
                <a:ea typeface="AR Pゴシック体M" panose="020B0600000000000000" pitchFamily="50" charset="-128"/>
              </a:rPr>
              <a:t>院</a:t>
            </a:r>
            <a:r>
              <a:rPr lang="ja-JP" altLang="ja-JP" sz="1200" b="1"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100" kern="100" dirty="0" smtClean="0">
                <a:latin typeface="AR Pゴシック体M" panose="020B0600000000000000" pitchFamily="50" charset="-128"/>
                <a:ea typeface="AR Pゴシック体M" panose="020B0600000000000000" pitchFamily="50" charset="-128"/>
                <a:cs typeface="Times New Roman"/>
              </a:rPr>
              <a:t>　</a:t>
            </a:r>
            <a:endParaRPr lang="en-US" altLang="ja-JP" sz="1100" kern="100" dirty="0" smtClean="0">
              <a:latin typeface="AR Pゴシック体M" panose="020B0600000000000000" pitchFamily="50" charset="-128"/>
              <a:ea typeface="AR Pゴシック体M" panose="020B0600000000000000" pitchFamily="50" charset="-128"/>
              <a:cs typeface="Times New Roman"/>
            </a:endParaRPr>
          </a:p>
          <a:p>
            <a:r>
              <a:rPr lang="ja-JP" altLang="en-US" sz="1100" b="1" dirty="0" smtClean="0">
                <a:latin typeface="AR Pゴシック体M" panose="020B0600000000000000" pitchFamily="50" charset="-128"/>
                <a:ea typeface="AR Pゴシック体M" panose="020B0600000000000000" pitchFamily="50" charset="-128"/>
              </a:rPr>
              <a:t>　◎救急車　１９２</a:t>
            </a:r>
            <a:r>
              <a:rPr lang="en-US" sz="1100" dirty="0" smtClean="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繋がらないことが多い</a:t>
            </a:r>
            <a:r>
              <a:rPr lang="en-US" sz="1100" dirty="0" smtClean="0">
                <a:latin typeface="AR Pゴシック体M" panose="020B0600000000000000" pitchFamily="50" charset="-128"/>
                <a:ea typeface="AR Pゴシック体M" panose="020B0600000000000000" pitchFamily="50" charset="-128"/>
              </a:rPr>
              <a:t>)</a:t>
            </a:r>
          </a:p>
          <a:p>
            <a:endParaRPr lang="en-US" altLang="ja-JP" sz="1100" b="1" dirty="0" smtClean="0">
              <a:latin typeface="AR Pゴシック体M" panose="020B0600000000000000" pitchFamily="50" charset="-128"/>
              <a:ea typeface="AR Pゴシック体M" panose="020B0600000000000000" pitchFamily="50" charset="-128"/>
            </a:endParaRPr>
          </a:p>
          <a:p>
            <a:r>
              <a:rPr lang="ja-JP" altLang="en-US" sz="1100" b="1" dirty="0">
                <a:latin typeface="AR Pゴシック体M" panose="020B0600000000000000" pitchFamily="50" charset="-128"/>
                <a:ea typeface="AR Pゴシック体M" panose="020B0600000000000000" pitchFamily="50" charset="-128"/>
              </a:rPr>
              <a:t>　</a:t>
            </a:r>
            <a:r>
              <a:rPr lang="ja-JP" altLang="en-US" sz="1100" b="1" dirty="0" smtClean="0">
                <a:latin typeface="AR Pゴシック体M" panose="020B0600000000000000" pitchFamily="50" charset="-128"/>
                <a:ea typeface="AR Pゴシック体M" panose="020B0600000000000000" pitchFamily="50" charset="-128"/>
              </a:rPr>
              <a:t>ミャンマーメディカルアソシエーション</a:t>
            </a:r>
            <a:r>
              <a:rPr lang="en-US" sz="1100" b="1" dirty="0" smtClean="0">
                <a:latin typeface="AR Pゴシック体M" panose="020B0600000000000000" pitchFamily="50" charset="-128"/>
                <a:ea typeface="AR Pゴシック体M" panose="020B0600000000000000" pitchFamily="50" charset="-128"/>
              </a:rPr>
              <a:t> MMA (</a:t>
            </a:r>
            <a:r>
              <a:rPr lang="ja-JP" altLang="en-US" sz="1100" b="1" dirty="0" smtClean="0">
                <a:latin typeface="AR Pゴシック体M" panose="020B0600000000000000" pitchFamily="50" charset="-128"/>
                <a:ea typeface="AR Pゴシック体M" panose="020B0600000000000000" pitchFamily="50" charset="-128"/>
              </a:rPr>
              <a:t>ヤンゴン市内</a:t>
            </a:r>
            <a:r>
              <a:rPr lang="en-US" sz="1100" b="1" dirty="0" smtClean="0">
                <a:latin typeface="AR Pゴシック体M" panose="020B0600000000000000" pitchFamily="50" charset="-128"/>
                <a:ea typeface="AR Pゴシック体M" panose="020B0600000000000000" pitchFamily="50" charset="-128"/>
              </a:rPr>
              <a:t>)</a:t>
            </a:r>
            <a:endParaRPr lang="en-US" sz="1100" dirty="0" smtClean="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　ホットライン</a:t>
            </a:r>
            <a:r>
              <a:rPr lang="en-US" sz="1100" dirty="0" smtClean="0">
                <a:latin typeface="AR Pゴシック体M" panose="020B0600000000000000" pitchFamily="50" charset="-128"/>
                <a:ea typeface="AR Pゴシック体M" panose="020B0600000000000000" pitchFamily="50" charset="-128"/>
              </a:rPr>
              <a:t> 1830 </a:t>
            </a:r>
            <a:r>
              <a:rPr lang="ja-JP" altLang="en-US" sz="1100" dirty="0" smtClean="0">
                <a:latin typeface="AR Pゴシック体M" panose="020B0600000000000000" pitchFamily="50" charset="-128"/>
                <a:ea typeface="AR Pゴシック体M" panose="020B0600000000000000" pitchFamily="50" charset="-128"/>
              </a:rPr>
              <a:t>もしくは</a:t>
            </a:r>
            <a:r>
              <a:rPr lang="en-US" sz="1100" dirty="0" smtClean="0">
                <a:latin typeface="AR Pゴシック体M" panose="020B0600000000000000" pitchFamily="50" charset="-128"/>
                <a:ea typeface="AR Pゴシック体M" panose="020B0600000000000000" pitchFamily="50" charset="-128"/>
              </a:rPr>
              <a:t> 09-421060999 / 09-421063999</a:t>
            </a:r>
          </a:p>
          <a:p>
            <a:r>
              <a:rPr lang="ja-JP" altLang="en-US" sz="1100" dirty="0" smtClean="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その他、基本的</a:t>
            </a:r>
            <a:r>
              <a:rPr lang="ja-JP" altLang="en-US" sz="1100" dirty="0" smtClean="0">
                <a:latin typeface="AR Pゴシック体M" panose="020B0600000000000000" pitchFamily="50" charset="-128"/>
                <a:ea typeface="AR Pゴシック体M" panose="020B0600000000000000" pitchFamily="50" charset="-128"/>
              </a:rPr>
              <a:t>に受診先の病院に救急車を依頼します</a:t>
            </a:r>
            <a:r>
              <a:rPr lang="en-US" sz="1100" dirty="0" smtClean="0">
                <a:latin typeface="AR Pゴシック体M" panose="020B0600000000000000" pitchFamily="50" charset="-128"/>
                <a:ea typeface="AR Pゴシック体M" panose="020B0600000000000000" pitchFamily="50" charset="-128"/>
              </a:rPr>
              <a:t>(</a:t>
            </a:r>
            <a:r>
              <a:rPr lang="ja-JP" altLang="en-US" sz="1100" dirty="0" smtClean="0">
                <a:latin typeface="AR Pゴシック体M" panose="020B0600000000000000" pitchFamily="50" charset="-128"/>
                <a:ea typeface="AR Pゴシック体M" panose="020B0600000000000000" pitchFamily="50" charset="-128"/>
              </a:rPr>
              <a:t>有料</a:t>
            </a:r>
            <a:r>
              <a:rPr lang="en-US" sz="1100" dirty="0" smtClean="0">
                <a:latin typeface="AR Pゴシック体M" panose="020B0600000000000000" pitchFamily="50" charset="-128"/>
                <a:ea typeface="AR Pゴシック体M" panose="020B0600000000000000" pitchFamily="50" charset="-128"/>
              </a:rPr>
              <a:t>)</a:t>
            </a:r>
            <a:r>
              <a:rPr lang="ja-JP" altLang="en-US" sz="1100" dirty="0" err="1" smtClean="0">
                <a:latin typeface="AR Pゴシック体M" panose="020B0600000000000000" pitchFamily="50" charset="-128"/>
                <a:ea typeface="AR Pゴシック体M" panose="020B0600000000000000" pitchFamily="50" charset="-128"/>
              </a:rPr>
              <a:t>。</a:t>
            </a:r>
            <a:endParaRPr lang="en-US" sz="1100" dirty="0" smtClean="0">
              <a:latin typeface="AR Pゴシック体M" panose="020B0600000000000000" pitchFamily="50" charset="-128"/>
              <a:ea typeface="AR Pゴシック体M" panose="020B0600000000000000" pitchFamily="50" charset="-128"/>
            </a:endParaRPr>
          </a:p>
          <a:p>
            <a:r>
              <a:rPr lang="en-US" sz="1100" b="1" dirty="0" smtClean="0">
                <a:latin typeface="AR Pゴシック体M" panose="020B0600000000000000" pitchFamily="50" charset="-128"/>
                <a:ea typeface="AR Pゴシック体M" panose="020B0600000000000000" pitchFamily="50" charset="-128"/>
              </a:rPr>
              <a:t> </a:t>
            </a:r>
            <a:endParaRPr lang="en-US" sz="1100" dirty="0" smtClean="0">
              <a:latin typeface="AR Pゴシック体M" panose="020B0600000000000000" pitchFamily="50" charset="-128"/>
              <a:ea typeface="AR Pゴシック体M" panose="020B0600000000000000" pitchFamily="50" charset="-128"/>
            </a:endParaRPr>
          </a:p>
          <a:p>
            <a:endParaRPr lang="en-US" sz="1100" dirty="0" smtClean="0"/>
          </a:p>
          <a:p>
            <a:r>
              <a:rPr lang="en-US" sz="1100" dirty="0" smtClean="0"/>
              <a:t> </a:t>
            </a:r>
          </a:p>
          <a:p>
            <a:pPr algn="just">
              <a:spcAft>
                <a:spcPts val="0"/>
              </a:spcAft>
            </a:pPr>
            <a:endParaRPr lang="en-US" altLang="ja-JP" sz="1100" kern="100" dirty="0" smtClean="0">
              <a:latin typeface="AR Pゴシック体M" panose="020B0600000000000000" pitchFamily="50" charset="-128"/>
              <a:ea typeface="AR Pゴシック体M" panose="020B0600000000000000" pitchFamily="50" charset="-128"/>
              <a:cs typeface="Times New Roman"/>
            </a:endParaRPr>
          </a:p>
          <a:p>
            <a:pPr algn="just">
              <a:spcAft>
                <a:spcPts val="0"/>
              </a:spcAft>
            </a:pPr>
            <a:endParaRPr lang="ja-JP" altLang="ja-JP" sz="1100" kern="100" dirty="0">
              <a:latin typeface="AR Pゴシック体M" panose="020B0600000000000000" pitchFamily="50" charset="-128"/>
              <a:ea typeface="AR Pゴシック体M" panose="020B0600000000000000" pitchFamily="50" charset="-128"/>
              <a:cs typeface="Times New Roman"/>
            </a:endParaRPr>
          </a:p>
        </p:txBody>
      </p:sp>
      <p:pic>
        <p:nvPicPr>
          <p:cNvPr id="3" name="図 2" descr="パスポートの申請について｜福井県 Fukui Prefectural Government"/>
          <p:cNvPicPr/>
          <p:nvPr/>
        </p:nvPicPr>
        <p:blipFill>
          <a:blip r:embed="rId2" cstate="print"/>
          <a:srcRect/>
          <a:stretch>
            <a:fillRect/>
          </a:stretch>
        </p:blipFill>
        <p:spPr bwMode="auto">
          <a:xfrm>
            <a:off x="5444033" y="8534400"/>
            <a:ext cx="609600" cy="590550"/>
          </a:xfrm>
          <a:prstGeom prst="rect">
            <a:avLst/>
          </a:prstGeom>
          <a:noFill/>
          <a:ln w="9525">
            <a:noFill/>
            <a:miter lim="800000"/>
            <a:headEnd/>
            <a:tailEnd/>
          </a:ln>
        </p:spPr>
      </p:pic>
    </p:spTree>
    <p:extLst>
      <p:ext uri="{BB962C8B-B14F-4D97-AF65-F5344CB8AC3E}">
        <p14:creationId xmlns:p14="http://schemas.microsoft.com/office/powerpoint/2010/main" val="3969509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38300"/>
            <a:ext cx="5486400" cy="7909858"/>
          </a:xfrm>
          <a:prstGeom prst="rect">
            <a:avLst/>
          </a:prstGeom>
        </p:spPr>
        <p:txBody>
          <a:bodyPr wrap="square">
            <a:spAutoFit/>
          </a:bodyPr>
          <a:lstStyle/>
          <a:p>
            <a:pPr algn="ctr"/>
            <a:endParaRPr lang="en-US" altLang="ja-JP" sz="1400" b="1" dirty="0" smtClean="0">
              <a:latin typeface="AR Pゴシック体M" panose="020B0600000000000000" pitchFamily="50" charset="-128"/>
              <a:ea typeface="AR Pゴシック体M" panose="020B0600000000000000" pitchFamily="50" charset="-128"/>
            </a:endParaRPr>
          </a:p>
          <a:p>
            <a:pPr algn="ctr"/>
            <a:r>
              <a:rPr lang="ja-JP" altLang="en-US" sz="1400" b="1" dirty="0" smtClean="0">
                <a:latin typeface="AR Pゴシック体M" panose="020B0600000000000000" pitchFamily="50" charset="-128"/>
                <a:ea typeface="AR Pゴシック体M" panose="020B0600000000000000" pitchFamily="50" charset="-128"/>
              </a:rPr>
              <a:t>＜病院で使用する</a:t>
            </a:r>
            <a:r>
              <a:rPr lang="ja-JP" altLang="ja-JP" sz="1400" b="1" dirty="0" smtClean="0">
                <a:latin typeface="AR Pゴシック体M" panose="020B0600000000000000" pitchFamily="50" charset="-128"/>
                <a:ea typeface="AR Pゴシック体M" panose="020B0600000000000000" pitchFamily="50" charset="-128"/>
              </a:rPr>
              <a:t>ミャンマー語表現</a:t>
            </a:r>
            <a:r>
              <a:rPr lang="ja-JP" altLang="en-US" sz="1400" b="1" dirty="0" smtClean="0">
                <a:latin typeface="AR Pゴシック体M" panose="020B0600000000000000" pitchFamily="50" charset="-128"/>
                <a:ea typeface="AR Pゴシック体M" panose="020B0600000000000000" pitchFamily="50" charset="-128"/>
              </a:rPr>
              <a:t>＞</a:t>
            </a:r>
            <a:endParaRPr lang="en-US" altLang="ja-JP" sz="1400" b="1" dirty="0" smtClean="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endParaRPr lang="en-US" altLang="ja-JP" sz="1200" b="1" dirty="0" smtClean="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私立</a:t>
            </a:r>
            <a:r>
              <a:rPr lang="ja-JP" altLang="ja-JP" sz="1200" dirty="0">
                <a:latin typeface="AR Pゴシック体M" panose="020B0600000000000000" pitchFamily="50" charset="-128"/>
                <a:ea typeface="AR Pゴシック体M" panose="020B0600000000000000" pitchFamily="50" charset="-128"/>
              </a:rPr>
              <a:t>病院では診察の際，医師とは英語で会話が可能です。受付で英語が通じなくても，言葉が通じない患者さんが来たら英語が分かる医師などを呼んでくれます。また，基本的に救急外来ではほとんどのスタッフに英語が通じます。簡単な症状をミャンマー語で表現できると緊急時に役立ちますので，基本表現をいくつかご紹介します。</a:t>
            </a:r>
          </a:p>
          <a:p>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en-US"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救急車</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を呼んで</a:t>
            </a:r>
            <a:r>
              <a:rPr lang="ja-JP" altLang="ja-JP" sz="1200" u="sng" dirty="0" smtClean="0">
                <a:latin typeface="AR Pゴシック体M" panose="020B0600000000000000" pitchFamily="50" charset="-128"/>
                <a:ea typeface="AR Pゴシック体M" panose="020B0600000000000000" pitchFamily="50" charset="-128"/>
              </a:rPr>
              <a:t>下さい</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ルゥナァティンイン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コーペェーバァ</a:t>
            </a:r>
          </a:p>
          <a:p>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救急車</a:t>
            </a:r>
            <a:r>
              <a:rPr lang="ja-JP" altLang="ja-JP" sz="1200" dirty="0">
                <a:latin typeface="AR Pゴシック体M" panose="020B0600000000000000" pitchFamily="50" charset="-128"/>
                <a:ea typeface="AR Pゴシック体M" panose="020B0600000000000000" pitchFamily="50" charset="-128"/>
              </a:rPr>
              <a:t>は</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アンビュランス」でも通じることが多い。</a:t>
            </a:r>
          </a:p>
          <a:p>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病院</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へ</a:t>
            </a:r>
            <a:r>
              <a:rPr lang="ja-JP" altLang="ja-JP" sz="1200" u="sng" dirty="0" smtClean="0">
                <a:latin typeface="AR Pゴシック体M" panose="020B0600000000000000" pitchFamily="50" charset="-128"/>
                <a:ea typeface="AR Pゴシック体M" panose="020B0600000000000000" pitchFamily="50" charset="-128"/>
              </a:rPr>
              <a:t>行きたい</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セェーヨォオン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トゥワーヂンロォバァ</a:t>
            </a: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医師</a:t>
            </a:r>
            <a:r>
              <a:rPr lang="ja-JP"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セヤウン</a:t>
            </a:r>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警察</a:t>
            </a:r>
            <a:r>
              <a:rPr lang="ja-JP"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イェエー</a:t>
            </a:r>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日本</a:t>
            </a:r>
            <a:r>
              <a:rPr lang="ja-JP" altLang="ja-JP" sz="1200" u="sng" dirty="0">
                <a:latin typeface="AR Pゴシック体M" panose="020B0600000000000000" pitchFamily="50" charset="-128"/>
                <a:ea typeface="AR Pゴシック体M" panose="020B0600000000000000" pitchFamily="50" charset="-128"/>
              </a:rPr>
              <a:t>大使館　</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ジャパンタンヨォオン</a:t>
            </a:r>
            <a:endParaRPr lang="ja-JP" altLang="ja-JP" sz="1200" u="sng"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u="sng" dirty="0">
                <a:latin typeface="AR Pゴシック体M" panose="020B0600000000000000" pitchFamily="50" charset="-128"/>
                <a:ea typeface="AR Pゴシック体M" panose="020B0600000000000000" pitchFamily="50" charset="-128"/>
              </a:rPr>
              <a:t>～が痛い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ナァデェエ</a:t>
            </a:r>
          </a:p>
          <a:p>
            <a:r>
              <a:rPr lang="ja-JP" altLang="ja-JP" sz="1200" u="sng" dirty="0">
                <a:latin typeface="AR Pゴシック体M" panose="020B0600000000000000" pitchFamily="50" charset="-128"/>
                <a:ea typeface="AR Pゴシック体M" panose="020B0600000000000000" pitchFamily="50" charset="-128"/>
              </a:rPr>
              <a:t>腹痛がする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バイッ</a:t>
            </a:r>
            <a:r>
              <a:rPr lang="ja-JP" altLang="ja-JP" sz="1200" u="sng" dirty="0">
                <a:latin typeface="AR Pゴシック体M" panose="020B0600000000000000" pitchFamily="50" charset="-128"/>
                <a:ea typeface="AR Pゴシック体M" panose="020B0600000000000000" pitchFamily="50" charset="-128"/>
              </a:rPr>
              <a:t>　ナァデェエ</a:t>
            </a:r>
          </a:p>
          <a:p>
            <a:r>
              <a:rPr lang="ja-JP" altLang="ja-JP" sz="1200" u="sng" dirty="0">
                <a:latin typeface="AR Pゴシック体M" panose="020B0600000000000000" pitchFamily="50" charset="-128"/>
                <a:ea typeface="AR Pゴシック体M" panose="020B0600000000000000" pitchFamily="50" charset="-128"/>
              </a:rPr>
              <a:t>とても痛い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アヤン</a:t>
            </a:r>
            <a:r>
              <a:rPr lang="ja-JP" altLang="ja-JP" sz="1200" u="sng" dirty="0">
                <a:latin typeface="AR Pゴシック体M" panose="020B0600000000000000" pitchFamily="50" charset="-128"/>
                <a:ea typeface="AR Pゴシック体M" panose="020B0600000000000000" pitchFamily="50" charset="-128"/>
              </a:rPr>
              <a:t>　ナァデェエ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少し痛い</a:t>
            </a:r>
            <a:r>
              <a:rPr lang="en-US" altLang="ja-JP" sz="1200" u="sng" dirty="0" smtClean="0">
                <a:latin typeface="AR Pゴシック体M" panose="020B0600000000000000" pitchFamily="50" charset="-128"/>
                <a:ea typeface="AR Pゴシック体M" panose="020B0600000000000000" pitchFamily="50" charset="-128"/>
              </a:rPr>
              <a:t>	</a:t>
            </a:r>
            <a:r>
              <a:rPr lang="en-US"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ネーネー</a:t>
            </a:r>
            <a:r>
              <a:rPr lang="ja-JP" altLang="ja-JP" sz="1200" u="sng" dirty="0">
                <a:latin typeface="AR Pゴシック体M" panose="020B0600000000000000" pitchFamily="50" charset="-128"/>
                <a:ea typeface="AR Pゴシック体M" panose="020B0600000000000000" pitchFamily="50" charset="-128"/>
              </a:rPr>
              <a:t>　ナァデェエ</a:t>
            </a:r>
          </a:p>
          <a:p>
            <a:r>
              <a:rPr lang="ja-JP" altLang="ja-JP" sz="1200" u="sng" dirty="0">
                <a:latin typeface="AR Pゴシック体M" panose="020B0600000000000000" pitchFamily="50" charset="-128"/>
                <a:ea typeface="AR Pゴシック体M" panose="020B0600000000000000" pitchFamily="50" charset="-128"/>
              </a:rPr>
              <a:t>頭痛がする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ガウン</a:t>
            </a:r>
            <a:r>
              <a:rPr lang="ja-JP" altLang="ja-JP" sz="1200" u="sng" dirty="0">
                <a:latin typeface="AR Pゴシック体M" panose="020B0600000000000000" pitchFamily="50" charset="-128"/>
                <a:ea typeface="AR Pゴシック体M" panose="020B0600000000000000" pitchFamily="50" charset="-128"/>
              </a:rPr>
              <a:t>　カイッテ－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歯痛</a:t>
            </a:r>
            <a:r>
              <a:rPr lang="ja-JP" altLang="ja-JP" sz="1200" u="sng" dirty="0">
                <a:latin typeface="AR Pゴシック体M" panose="020B0600000000000000" pitchFamily="50" charset="-128"/>
                <a:ea typeface="AR Pゴシック体M" panose="020B0600000000000000" pitchFamily="50" charset="-128"/>
              </a:rPr>
              <a:t>がする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トゥワーカイッテー</a:t>
            </a:r>
            <a:endParaRPr lang="ja-JP" altLang="ja-JP" sz="1200" u="sng" dirty="0">
              <a:latin typeface="AR Pゴシック体M" panose="020B0600000000000000" pitchFamily="50" charset="-128"/>
              <a:ea typeface="AR Pゴシック体M" panose="020B0600000000000000" pitchFamily="50" charset="-128"/>
            </a:endParaRPr>
          </a:p>
          <a:p>
            <a:r>
              <a:rPr lang="ja-JP" altLang="ja-JP" sz="1200" u="sng" dirty="0">
                <a:latin typeface="AR Pゴシック体M" panose="020B0600000000000000" pitchFamily="50" charset="-128"/>
                <a:ea typeface="AR Pゴシック体M" panose="020B0600000000000000" pitchFamily="50" charset="-128"/>
              </a:rPr>
              <a:t>腸が痛い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ワンカイッテー</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＝現地では「アメーバ赤痢にかかった」という意味でしか使わない</a:t>
            </a:r>
            <a:r>
              <a:rPr lang="ja-JP" altLang="en-US" sz="1200" dirty="0" smtClean="0">
                <a:latin typeface="AR Pゴシック体M" panose="020B0600000000000000" pitchFamily="50" charset="-128"/>
                <a:ea typeface="AR Pゴシック体M" panose="020B0600000000000000" pitchFamily="50" charset="-128"/>
              </a:rPr>
              <a:t>由</a:t>
            </a:r>
            <a:r>
              <a:rPr lang="en-US" altLang="ja-JP" sz="1200" dirty="0" smtClean="0">
                <a:latin typeface="AR Pゴシック体M" panose="020B0600000000000000" pitchFamily="50" charset="-128"/>
                <a:ea typeface="AR Pゴシック体M" panose="020B0600000000000000" pitchFamily="50" charset="-128"/>
              </a:rPr>
              <a:t>)</a:t>
            </a:r>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u="sng" dirty="0" smtClean="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下痢</a:t>
            </a:r>
            <a:r>
              <a:rPr lang="ja-JP" altLang="ja-JP" sz="1200" u="sng" dirty="0">
                <a:latin typeface="AR Pゴシック体M" panose="020B0600000000000000" pitchFamily="50" charset="-128"/>
                <a:ea typeface="AR Pゴシック体M" panose="020B0600000000000000" pitchFamily="50" charset="-128"/>
              </a:rPr>
              <a:t>して</a:t>
            </a:r>
            <a:r>
              <a:rPr lang="ja-JP" altLang="ja-JP" sz="1200" u="sng" dirty="0" smtClean="0">
                <a:latin typeface="AR Pゴシック体M" panose="020B0600000000000000" pitchFamily="50" charset="-128"/>
                <a:ea typeface="AR Pゴシック体M" panose="020B0600000000000000" pitchFamily="50" charset="-128"/>
              </a:rPr>
              <a:t>いる</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a:t>
            </a:r>
            <a:r>
              <a:rPr lang="ja-JP" altLang="ja-JP" sz="1200" u="sng" dirty="0">
                <a:latin typeface="AR Pゴシック体M" panose="020B0600000000000000" pitchFamily="50" charset="-128"/>
                <a:ea typeface="AR Pゴシック体M" panose="020B0600000000000000" pitchFamily="50" charset="-128"/>
              </a:rPr>
              <a:t>　ショ－デェエ</a:t>
            </a:r>
            <a:r>
              <a:rPr lang="en-US" altLang="ja-JP" sz="1200" u="sng" dirty="0">
                <a:latin typeface="AR Pゴシック体M" panose="020B0600000000000000" pitchFamily="50" charset="-128"/>
                <a:ea typeface="AR Pゴシック体M" panose="020B0600000000000000" pitchFamily="50" charset="-128"/>
              </a:rPr>
              <a:t> / </a:t>
            </a:r>
            <a:r>
              <a:rPr lang="ja-JP" altLang="ja-JP" sz="1200" u="sng" dirty="0">
                <a:latin typeface="AR Pゴシック体M" panose="020B0600000000000000" pitchFamily="50" charset="-128"/>
                <a:ea typeface="AR Pゴシック体M" panose="020B0600000000000000" pitchFamily="50" charset="-128"/>
              </a:rPr>
              <a:t>ワン　トゥワーデェエ</a:t>
            </a:r>
          </a:p>
          <a:p>
            <a:r>
              <a:rPr lang="ja-JP" altLang="ja-JP" sz="1200" u="sng" dirty="0">
                <a:latin typeface="AR Pゴシック体M" panose="020B0600000000000000" pitchFamily="50" charset="-128"/>
                <a:ea typeface="AR Pゴシック体M" panose="020B0600000000000000" pitchFamily="50" charset="-128"/>
              </a:rPr>
              <a:t>熱がある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ピィャーデー</a:t>
            </a:r>
            <a:endParaRPr lang="ja-JP" altLang="ja-JP" sz="1200" u="sng" dirty="0">
              <a:latin typeface="AR Pゴシック体M" panose="020B0600000000000000" pitchFamily="50" charset="-128"/>
              <a:ea typeface="AR Pゴシック体M" panose="020B0600000000000000" pitchFamily="50" charset="-128"/>
            </a:endParaRPr>
          </a:p>
          <a:p>
            <a:r>
              <a:rPr lang="ja-JP" altLang="ja-JP" sz="1200" u="sng" dirty="0" smtClean="0">
                <a:latin typeface="AR Pゴシック体M" panose="020B0600000000000000" pitchFamily="50" charset="-128"/>
                <a:ea typeface="AR Pゴシック体M" panose="020B0600000000000000" pitchFamily="50" charset="-128"/>
              </a:rPr>
              <a:t>アレルギー</a:t>
            </a:r>
            <a:r>
              <a:rPr lang="ja-JP" altLang="ja-JP" sz="1200" u="sng" dirty="0">
                <a:latin typeface="AR Pゴシック体M" panose="020B0600000000000000" pitchFamily="50" charset="-128"/>
                <a:ea typeface="AR Pゴシック体M" panose="020B0600000000000000" pitchFamily="50" charset="-128"/>
              </a:rPr>
              <a:t>体質です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アレッヂッ</a:t>
            </a:r>
            <a:r>
              <a:rPr lang="ja-JP" altLang="ja-JP" sz="1200" u="sng" dirty="0">
                <a:latin typeface="AR Pゴシック体M" panose="020B0600000000000000" pitchFamily="50" charset="-128"/>
                <a:ea typeface="AR Pゴシック体M" panose="020B0600000000000000" pitchFamily="50" charset="-128"/>
              </a:rPr>
              <a:t>　シィデェエ</a:t>
            </a:r>
          </a:p>
          <a:p>
            <a:r>
              <a:rPr lang="en-US" altLang="ja-JP"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診断書</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を下さい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セェーフマッターン</a:t>
            </a:r>
            <a:r>
              <a:rPr lang="en-US" altLang="ja-JP" sz="1200" u="sng" dirty="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ペェーバァ</a:t>
            </a:r>
          </a:p>
          <a:p>
            <a:r>
              <a:rPr lang="ja-JP" altLang="ja-JP" sz="1200" u="sng" dirty="0">
                <a:latin typeface="AR Pゴシック体M" panose="020B0600000000000000" pitchFamily="50" charset="-128"/>
                <a:ea typeface="AR Pゴシック体M" panose="020B0600000000000000" pitchFamily="50" charset="-128"/>
              </a:rPr>
              <a:t>事故証明書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マトーダザァフム</a:t>
            </a:r>
            <a:r>
              <a:rPr lang="ja-JP" altLang="ja-JP" sz="1200" u="sng" dirty="0">
                <a:latin typeface="AR Pゴシック体M" panose="020B0600000000000000" pitchFamily="50" charset="-128"/>
                <a:ea typeface="AR Pゴシック体M" panose="020B0600000000000000" pitchFamily="50" charset="-128"/>
              </a:rPr>
              <a:t>　タウッカンザァ</a:t>
            </a:r>
          </a:p>
          <a:p>
            <a:endParaRPr lang="en-US" altLang="ja-JP" sz="1200" u="sng" dirty="0" smtClean="0">
              <a:latin typeface="AR Pゴシック体M" panose="020B0600000000000000" pitchFamily="50" charset="-128"/>
              <a:ea typeface="AR Pゴシック体M" panose="020B0600000000000000" pitchFamily="50" charset="-128"/>
            </a:endParaRPr>
          </a:p>
          <a:p>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薬</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セェー</a:t>
            </a:r>
            <a:r>
              <a:rPr lang="ja-JP" altLang="en-US"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注射</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セェートーヂーン</a:t>
            </a:r>
            <a:endParaRPr lang="ja-JP" altLang="ja-JP" sz="1200" u="sng" dirty="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風邪</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アエーミィヂーン</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下痢</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ワンショーヂーン</a:t>
            </a:r>
            <a:endParaRPr lang="ja-JP" altLang="ja-JP" sz="1200" u="sng" dirty="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頭部</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ガウン</a:t>
            </a:r>
            <a:r>
              <a:rPr lang="en-US" altLang="ja-JP" sz="1200" u="sng" dirty="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目</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ミェッロォオン</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鼻</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フナァガウン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口</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バザッ</a:t>
            </a:r>
            <a:r>
              <a:rPr lang="en-US"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歯</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トゥワー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喉</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レェチャウン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肩</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パコォオン</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腕</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レッピャン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肘</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ダダウン</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手</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レッ</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指</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レッチャウン</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胸</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インダー　</a:t>
            </a:r>
            <a:r>
              <a:rPr lang="ja-JP" altLang="en-US" sz="1200" u="sng" dirty="0" smtClean="0">
                <a:latin typeface="AR Pゴシック体M" panose="020B0600000000000000" pitchFamily="50" charset="-128"/>
                <a:ea typeface="AR Pゴシック体M" panose="020B0600000000000000" pitchFamily="50" charset="-128"/>
              </a:rPr>
              <a:t>　</a:t>
            </a:r>
            <a:endParaRPr lang="en-US" altLang="ja-JP" sz="1200" u="sng" dirty="0" smtClean="0">
              <a:latin typeface="AR Pゴシック体M" panose="020B0600000000000000" pitchFamily="50" charset="-128"/>
              <a:ea typeface="AR Pゴシック体M" panose="020B0600000000000000" pitchFamily="50" charset="-128"/>
            </a:endParaRP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背中</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ヂョー</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みぞおち</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アシャイッ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腹</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ワンバイッ</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腰</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カー　</a:t>
            </a:r>
            <a:r>
              <a:rPr lang="ja-JP" altLang="en-US" sz="1200" u="sng" dirty="0" smtClean="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腿</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バウン</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膝</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a:latin typeface="AR Pゴシック体M" panose="020B0600000000000000" pitchFamily="50" charset="-128"/>
                <a:ea typeface="AR Pゴシック体M" panose="020B0600000000000000" pitchFamily="50" charset="-128"/>
              </a:rPr>
              <a:t>　ニョォタヂィー</a:t>
            </a:r>
          </a:p>
          <a:p>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足</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チダウッ</a:t>
            </a:r>
            <a:r>
              <a:rPr lang="ja-JP" altLang="en-US" sz="1200" u="sng" dirty="0" smtClean="0">
                <a:latin typeface="AR Pゴシック体M" panose="020B0600000000000000" pitchFamily="50" charset="-128"/>
                <a:ea typeface="AR Pゴシック体M" panose="020B0600000000000000" pitchFamily="50" charset="-128"/>
              </a:rPr>
              <a:t>　</a:t>
            </a:r>
            <a:r>
              <a:rPr lang="ja-JP" altLang="ja-JP" sz="1200" u="sng" dirty="0">
                <a:latin typeface="AR Pゴシック体M" panose="020B0600000000000000" pitchFamily="50" charset="-128"/>
                <a:ea typeface="AR Pゴシック体M" panose="020B0600000000000000" pitchFamily="50" charset="-128"/>
              </a:rPr>
              <a:t>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つま先</a:t>
            </a:r>
            <a:r>
              <a:rPr lang="ja-JP" altLang="en-US" sz="1200" u="sng" dirty="0" smtClean="0">
                <a:latin typeface="AR Pゴシック体M" panose="020B0600000000000000" pitchFamily="50" charset="-128"/>
                <a:ea typeface="AR Pゴシック体M" panose="020B0600000000000000" pitchFamily="50" charset="-128"/>
              </a:rPr>
              <a:t>）</a:t>
            </a:r>
            <a:r>
              <a:rPr lang="ja-JP" altLang="en-US" sz="1200" u="sng" dirty="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チィヂャーウン</a:t>
            </a:r>
            <a:endParaRPr lang="ja-JP" altLang="ja-JP" sz="1200" u="sng"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18028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6712" y="1424608"/>
            <a:ext cx="5616624" cy="8125301"/>
          </a:xfrm>
          <a:prstGeom prst="rect">
            <a:avLst/>
          </a:prstGeom>
        </p:spPr>
        <p:txBody>
          <a:bodyPr wrap="square">
            <a:spAutoFit/>
          </a:bodyPr>
          <a:lstStyle/>
          <a:p>
            <a:r>
              <a:rPr lang="ja-JP" altLang="en-US" sz="1200" b="1" dirty="0" smtClean="0">
                <a:latin typeface="AR Pゴシック体M" panose="020B0600000000000000" pitchFamily="50" charset="-128"/>
                <a:ea typeface="AR Pゴシック体M" panose="020B0600000000000000" pitchFamily="50" charset="-128"/>
              </a:rPr>
              <a:t>　　　　　　　　　　　　　　　　　　　　　　</a:t>
            </a:r>
            <a:r>
              <a:rPr lang="ja-JP" altLang="en-US" sz="1200" b="1" smtClean="0">
                <a:latin typeface="AR Pゴシック体M" panose="020B0600000000000000" pitchFamily="50" charset="-128"/>
                <a:ea typeface="AR Pゴシック体M" panose="020B0600000000000000" pitchFamily="50" charset="-128"/>
              </a:rPr>
              <a:t>　２０２３年３月</a:t>
            </a:r>
            <a:r>
              <a:rPr lang="ja-JP" altLang="en-US" sz="1200" b="1" dirty="0" smtClean="0">
                <a:latin typeface="AR Pゴシック体M" panose="020B0600000000000000" pitchFamily="50" charset="-128"/>
                <a:ea typeface="AR Pゴシック体M" panose="020B0600000000000000" pitchFamily="50" charset="-128"/>
              </a:rPr>
              <a:t>現在の情報です。</a:t>
            </a:r>
            <a:endParaRPr lang="en-US" altLang="ja-JP" sz="1200" b="1" dirty="0" smtClean="0">
              <a:latin typeface="AR Pゴシック体M" panose="020B0600000000000000" pitchFamily="50" charset="-128"/>
              <a:ea typeface="AR Pゴシック体M" panose="020B0600000000000000" pitchFamily="50" charset="-128"/>
            </a:endParaRPr>
          </a:p>
          <a:p>
            <a:r>
              <a:rPr lang="ja-JP" altLang="en-US" sz="1200" b="1" dirty="0" smtClean="0">
                <a:latin typeface="AR Pゴシック体M" panose="020B0600000000000000" pitchFamily="50" charset="-128"/>
                <a:ea typeface="AR Pゴシック体M" panose="020B0600000000000000" pitchFamily="50" charset="-128"/>
              </a:rPr>
              <a:t>◎ヤンゴン</a:t>
            </a:r>
            <a:endParaRPr lang="en-US" altLang="ja-JP" sz="1200" b="1" dirty="0">
              <a:latin typeface="AR Pゴシック体M" panose="020B0600000000000000" pitchFamily="50" charset="-128"/>
              <a:ea typeface="AR Pゴシック体M" panose="020B0600000000000000" pitchFamily="50" charset="-128"/>
            </a:endParaRPr>
          </a:p>
          <a:p>
            <a:r>
              <a:rPr lang="ja-JP" altLang="ja-JP" sz="1200" b="1" dirty="0" smtClean="0">
                <a:latin typeface="AR Pゴシック体M" panose="020B0600000000000000" pitchFamily="50" charset="-128"/>
                <a:ea typeface="AR Pゴシック体M" panose="020B0600000000000000" pitchFamily="50" charset="-128"/>
              </a:rPr>
              <a:t>【</a:t>
            </a:r>
            <a:r>
              <a:rPr lang="ja-JP" altLang="ja-JP" sz="1200" b="1" dirty="0">
                <a:latin typeface="AR Pゴシック体M" panose="020B0600000000000000" pitchFamily="50" charset="-128"/>
                <a:ea typeface="AR Pゴシック体M" panose="020B0600000000000000" pitchFamily="50" charset="-128"/>
              </a:rPr>
              <a:t>外来のみ】</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(1)International SOS Clinic</a:t>
            </a:r>
            <a:r>
              <a:rPr lang="ja-JP" altLang="ja-JP" sz="1200" dirty="0">
                <a:latin typeface="AR Pゴシック体M" panose="020B0600000000000000" pitchFamily="50" charset="-128"/>
                <a:ea typeface="AR Pゴシック体M" panose="020B0600000000000000" pitchFamily="50" charset="-128"/>
              </a:rPr>
              <a:t>（ワクチン可・国外緊急搬送サービスあり）</a:t>
            </a: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37 </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Mayangone</a:t>
            </a:r>
            <a:r>
              <a:rPr lang="en-US" altLang="ja-JP" sz="1200" dirty="0">
                <a:latin typeface="AR Pゴシック体M" panose="020B0600000000000000" pitchFamily="50" charset="-128"/>
                <a:ea typeface="AR Pゴシック体M" panose="020B0600000000000000" pitchFamily="50" charset="-128"/>
              </a:rPr>
              <a:t> T/S (</a:t>
            </a:r>
            <a:r>
              <a:rPr lang="en-US" altLang="ja-JP" sz="1200" dirty="0" err="1">
                <a:latin typeface="AR Pゴシック体M" panose="020B0600000000000000" pitchFamily="50" charset="-128"/>
                <a:ea typeface="AR Pゴシック体M" panose="020B0600000000000000" pitchFamily="50" charset="-128"/>
              </a:rPr>
              <a:t>Inya</a:t>
            </a:r>
            <a:r>
              <a:rPr lang="en-US" altLang="ja-JP" sz="1200" dirty="0">
                <a:latin typeface="AR Pゴシック体M" panose="020B0600000000000000" pitchFamily="50" charset="-128"/>
                <a:ea typeface="AR Pゴシック体M" panose="020B0600000000000000" pitchFamily="50" charset="-128"/>
              </a:rPr>
              <a:t> Lake Hotel</a:t>
            </a:r>
            <a:r>
              <a:rPr lang="ja-JP" altLang="ja-JP" sz="1200" dirty="0">
                <a:latin typeface="AR Pゴシック体M" panose="020B0600000000000000" pitchFamily="50" charset="-128"/>
                <a:ea typeface="AR Pゴシック体M" panose="020B0600000000000000" pitchFamily="50" charset="-128"/>
              </a:rPr>
              <a:t>敷地内</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　</a:t>
            </a:r>
            <a:r>
              <a:rPr lang="en-US" altLang="ja-JP" sz="1200" dirty="0" smtClean="0">
                <a:latin typeface="AR Pゴシック体M" panose="020B0600000000000000" pitchFamily="50" charset="-128"/>
                <a:ea typeface="AR Pゴシック体M" panose="020B0600000000000000" pitchFamily="50" charset="-128"/>
              </a:rPr>
              <a:t>01-8657922</a:t>
            </a:r>
            <a:r>
              <a:rPr lang="zh-TW" altLang="ja-JP" sz="1200" dirty="0" smtClean="0">
                <a:latin typeface="AR Pゴシック体M" panose="020B0600000000000000" pitchFamily="50" charset="-128"/>
                <a:ea typeface="AR Pゴシック体M" panose="020B0600000000000000" pitchFamily="50" charset="-128"/>
              </a:rPr>
              <a:t>、</a:t>
            </a:r>
            <a:r>
              <a:rPr lang="en-US" altLang="ja-JP" sz="1200" dirty="0" smtClean="0">
                <a:latin typeface="AR Pゴシック体M" panose="020B0600000000000000" pitchFamily="50" charset="-128"/>
                <a:ea typeface="AR Pゴシック体M" panose="020B0600000000000000" pitchFamily="50" charset="-128"/>
              </a:rPr>
              <a:t>09-420114536</a:t>
            </a:r>
            <a:r>
              <a:rPr lang="zh-TW" altLang="ja-JP" sz="1200" dirty="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2</a:t>
            </a:r>
            <a:r>
              <a:rPr lang="zh-TW" altLang="ja-JP" sz="1200" dirty="0">
                <a:latin typeface="AR Pゴシック体M" panose="020B0600000000000000" pitchFamily="50" charset="-128"/>
                <a:ea typeface="AR Pゴシック体M" panose="020B0600000000000000" pitchFamily="50" charset="-128"/>
              </a:rPr>
              <a:t>回線受話可能）</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診察料： 初診</a:t>
            </a:r>
            <a:r>
              <a:rPr lang="en-US" altLang="ja-JP" sz="1200" dirty="0">
                <a:latin typeface="AR Pゴシック体M" panose="020B0600000000000000" pitchFamily="50" charset="-128"/>
                <a:ea typeface="AR Pゴシック体M" panose="020B0600000000000000" pitchFamily="50" charset="-128"/>
              </a:rPr>
              <a:t> 103</a:t>
            </a:r>
            <a:r>
              <a:rPr lang="ja-JP" altLang="ja-JP" sz="1200" dirty="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USD</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再診</a:t>
            </a:r>
            <a:r>
              <a:rPr lang="en-US" altLang="ja-JP" sz="1200" dirty="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66</a:t>
            </a:r>
            <a:r>
              <a:rPr lang="ja-JP" altLang="en-US" sz="1200" dirty="0" smtClean="0">
                <a:latin typeface="AR Pゴシック体M" panose="020B0600000000000000" pitchFamily="50" charset="-128"/>
                <a:ea typeface="AR Pゴシック体M" panose="020B0600000000000000" pitchFamily="50" charset="-128"/>
              </a:rPr>
              <a:t>～</a:t>
            </a:r>
            <a:r>
              <a:rPr lang="en-US" altLang="ja-JP" sz="1200" dirty="0" smtClean="0">
                <a:latin typeface="AR Pゴシック体M" panose="020B0600000000000000" pitchFamily="50" charset="-128"/>
                <a:ea typeface="AR Pゴシック体M" panose="020B0600000000000000" pitchFamily="50" charset="-128"/>
              </a:rPr>
              <a:t>107 </a:t>
            </a:r>
            <a:r>
              <a:rPr lang="en-US" altLang="ja-JP" sz="1200" dirty="0">
                <a:latin typeface="AR Pゴシック体M" panose="020B0600000000000000" pitchFamily="50" charset="-128"/>
                <a:ea typeface="AR Pゴシック体M" panose="020B0600000000000000" pitchFamily="50" charset="-128"/>
              </a:rPr>
              <a:t>USD</a:t>
            </a:r>
            <a:r>
              <a:rPr lang="ja-JP" altLang="ja-JP" sz="1200" dirty="0">
                <a:latin typeface="AR Pゴシック体M" panose="020B0600000000000000" pitchFamily="50" charset="-128"/>
                <a:ea typeface="AR Pゴシック体M" panose="020B0600000000000000" pitchFamily="50" charset="-128"/>
              </a:rPr>
              <a:t>（外国人医師）、初診</a:t>
            </a:r>
            <a:r>
              <a:rPr lang="en-US" altLang="ja-JP" sz="1200" dirty="0">
                <a:latin typeface="AR Pゴシック体M" panose="020B0600000000000000" pitchFamily="50" charset="-128"/>
                <a:ea typeface="AR Pゴシック体M" panose="020B0600000000000000" pitchFamily="50" charset="-128"/>
              </a:rPr>
              <a:t>73 USD</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再診</a:t>
            </a:r>
            <a:r>
              <a:rPr lang="en-US" altLang="ja-JP" sz="1200" dirty="0" smtClean="0">
                <a:latin typeface="AR Pゴシック体M" panose="020B0600000000000000" pitchFamily="50" charset="-128"/>
                <a:ea typeface="AR Pゴシック体M" panose="020B0600000000000000" pitchFamily="50" charset="-128"/>
              </a:rPr>
              <a:t>48</a:t>
            </a:r>
            <a:r>
              <a:rPr lang="ja-JP" altLang="en-US" sz="1200" dirty="0" smtClean="0">
                <a:latin typeface="AR Pゴシック体M" panose="020B0600000000000000" pitchFamily="50" charset="-128"/>
                <a:ea typeface="AR Pゴシック体M" panose="020B0600000000000000" pitchFamily="50" charset="-128"/>
              </a:rPr>
              <a:t>～</a:t>
            </a:r>
            <a:r>
              <a:rPr lang="en-US" altLang="ja-JP" sz="1200" dirty="0" smtClean="0">
                <a:latin typeface="AR Pゴシック体M" panose="020B0600000000000000" pitchFamily="50" charset="-128"/>
                <a:ea typeface="AR Pゴシック体M" panose="020B0600000000000000" pitchFamily="50" charset="-128"/>
              </a:rPr>
              <a:t>76 </a:t>
            </a:r>
            <a:r>
              <a:rPr lang="en-US" altLang="ja-JP" sz="1200" dirty="0">
                <a:latin typeface="AR Pゴシック体M" panose="020B0600000000000000" pitchFamily="50" charset="-128"/>
                <a:ea typeface="AR Pゴシック体M" panose="020B0600000000000000" pitchFamily="50" charset="-128"/>
              </a:rPr>
              <a:t>USD</a:t>
            </a:r>
            <a:r>
              <a:rPr lang="ja-JP" altLang="ja-JP" sz="1200" dirty="0">
                <a:latin typeface="AR Pゴシック体M" panose="020B0600000000000000" pitchFamily="50" charset="-128"/>
                <a:ea typeface="AR Pゴシック体M" panose="020B0600000000000000" pitchFamily="50" charset="-128"/>
              </a:rPr>
              <a:t>（ミャンマー人医師）。検査料、疾患の状態、時間外の加算（</a:t>
            </a:r>
            <a:r>
              <a:rPr lang="en-US" altLang="ja-JP" sz="1200" dirty="0">
                <a:latin typeface="AR Pゴシック体M" panose="020B0600000000000000" pitchFamily="50" charset="-128"/>
                <a:ea typeface="AR Pゴシック体M" panose="020B0600000000000000" pitchFamily="50" charset="-128"/>
              </a:rPr>
              <a:t>95 USD</a:t>
            </a:r>
            <a:r>
              <a:rPr lang="ja-JP" altLang="ja-JP" sz="1200" dirty="0">
                <a:latin typeface="AR Pゴシック体M" panose="020B0600000000000000" pitchFamily="50" charset="-128"/>
                <a:ea typeface="AR Pゴシック体M" panose="020B0600000000000000" pitchFamily="50" charset="-128"/>
              </a:rPr>
              <a:t>）などで料金変更の可能性あり。</a:t>
            </a:r>
            <a:r>
              <a:rPr lang="en-US" altLang="ja-JP" sz="1200" dirty="0">
                <a:latin typeface="AR Pゴシック体M" panose="020B0600000000000000" pitchFamily="50" charset="-128"/>
                <a:ea typeface="AR Pゴシック体M" panose="020B0600000000000000" pitchFamily="50" charset="-128"/>
              </a:rPr>
              <a:t>International SOS</a:t>
            </a:r>
            <a:r>
              <a:rPr lang="ja-JP" altLang="ja-JP" sz="1200" dirty="0">
                <a:latin typeface="AR Pゴシック体M" panose="020B0600000000000000" pitchFamily="50" charset="-128"/>
                <a:ea typeface="AR Pゴシック体M" panose="020B0600000000000000" pitchFamily="50" charset="-128"/>
              </a:rPr>
              <a:t>会員の場合割引あり。</a:t>
            </a:r>
          </a:p>
          <a:p>
            <a:r>
              <a:rPr lang="ja-JP" altLang="ja-JP" sz="1200" dirty="0">
                <a:latin typeface="AR Pゴシック体M" panose="020B0600000000000000" pitchFamily="50" charset="-128"/>
                <a:ea typeface="AR Pゴシック体M" panose="020B0600000000000000" pitchFamily="50" charset="-128"/>
              </a:rPr>
              <a:t>診察時間：外国人医師・ミャンマー人医師の常駐（月～</a:t>
            </a:r>
            <a:r>
              <a:rPr lang="ja-JP" altLang="ja-JP" sz="1200" dirty="0" smtClean="0">
                <a:latin typeface="AR Pゴシック体M" panose="020B0600000000000000" pitchFamily="50" charset="-128"/>
                <a:ea typeface="AR Pゴシック体M" panose="020B0600000000000000" pitchFamily="50" charset="-128"/>
              </a:rPr>
              <a:t>金曜日</a:t>
            </a:r>
            <a:r>
              <a:rPr lang="en-US" altLang="ja-JP" sz="1200" dirty="0" smtClean="0">
                <a:latin typeface="AR Pゴシック体M" panose="020B0600000000000000" pitchFamily="50" charset="-128"/>
                <a:ea typeface="AR Pゴシック体M" panose="020B0600000000000000" pitchFamily="50" charset="-128"/>
              </a:rPr>
              <a:t>7</a:t>
            </a:r>
            <a:r>
              <a:rPr lang="ja-JP" altLang="ja-JP" sz="1200" dirty="0" smtClean="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00</a:t>
            </a:r>
            <a:r>
              <a:rPr lang="ja-JP" altLang="ja-JP" sz="1200" dirty="0">
                <a:latin typeface="AR Pゴシック体M" panose="020B0600000000000000" pitchFamily="50" charset="-128"/>
                <a:ea typeface="AR Pゴシック体M" panose="020B0600000000000000" pitchFamily="50" charset="-128"/>
              </a:rPr>
              <a:t>分</a:t>
            </a:r>
            <a:r>
              <a:rPr lang="en-US" altLang="ja-JP" sz="1200" dirty="0" smtClean="0">
                <a:latin typeface="AR Pゴシック体M" panose="020B0600000000000000" pitchFamily="50" charset="-128"/>
                <a:ea typeface="AR Pゴシック体M" panose="020B0600000000000000" pitchFamily="50" charset="-128"/>
              </a:rPr>
              <a:t>-20</a:t>
            </a:r>
            <a:r>
              <a:rPr lang="ja-JP" altLang="ja-JP" sz="1200" dirty="0" smtClean="0">
                <a:latin typeface="AR Pゴシック体M" panose="020B0600000000000000" pitchFamily="50" charset="-128"/>
                <a:ea typeface="AR Pゴシック体M" panose="020B0600000000000000" pitchFamily="50" charset="-128"/>
              </a:rPr>
              <a:t>時</a:t>
            </a:r>
            <a:r>
              <a:rPr lang="en-US" altLang="ja-JP" sz="1200" dirty="0" smtClean="0">
                <a:latin typeface="AR Pゴシック体M" panose="020B0600000000000000" pitchFamily="50" charset="-128"/>
                <a:ea typeface="AR Pゴシック体M" panose="020B0600000000000000" pitchFamily="50" charset="-128"/>
              </a:rPr>
              <a:t>00</a:t>
            </a:r>
            <a:r>
              <a:rPr lang="ja-JP" altLang="ja-JP" sz="1200" dirty="0" smtClean="0">
                <a:latin typeface="AR Pゴシック体M" panose="020B0600000000000000" pitchFamily="50" charset="-128"/>
                <a:ea typeface="AR Pゴシック体M" panose="020B0600000000000000" pitchFamily="50" charset="-128"/>
              </a:rPr>
              <a:t>分</a:t>
            </a:r>
            <a:r>
              <a:rPr lang="ja-JP" altLang="ja-JP" sz="1200" dirty="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土曜日</a:t>
            </a:r>
            <a:r>
              <a:rPr lang="en-US" altLang="ja-JP" sz="1200" dirty="0" smtClean="0">
                <a:latin typeface="AR Pゴシック体M" panose="020B0600000000000000" pitchFamily="50" charset="-128"/>
                <a:ea typeface="AR Pゴシック体M" panose="020B0600000000000000" pitchFamily="50" charset="-128"/>
              </a:rPr>
              <a:t>7</a:t>
            </a:r>
            <a:r>
              <a:rPr lang="ja-JP" altLang="ja-JP" sz="1200" dirty="0" smtClean="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00</a:t>
            </a:r>
            <a:r>
              <a:rPr lang="ja-JP" altLang="ja-JP" sz="1200" dirty="0">
                <a:latin typeface="AR Pゴシック体M" panose="020B0600000000000000" pitchFamily="50" charset="-128"/>
                <a:ea typeface="AR Pゴシック体M" panose="020B0600000000000000" pitchFamily="50" charset="-128"/>
              </a:rPr>
              <a:t>分</a:t>
            </a:r>
            <a:r>
              <a:rPr lang="en-US" altLang="ja-JP" sz="1200" dirty="0" smtClean="0">
                <a:latin typeface="AR Pゴシック体M" panose="020B0600000000000000" pitchFamily="50" charset="-128"/>
                <a:ea typeface="AR Pゴシック体M" panose="020B0600000000000000" pitchFamily="50" charset="-128"/>
              </a:rPr>
              <a:t>-20</a:t>
            </a:r>
            <a:r>
              <a:rPr lang="ja-JP" altLang="ja-JP" sz="1200" dirty="0" smtClean="0">
                <a:latin typeface="AR Pゴシック体M" panose="020B0600000000000000" pitchFamily="50" charset="-128"/>
                <a:ea typeface="AR Pゴシック体M" panose="020B0600000000000000" pitchFamily="50" charset="-128"/>
              </a:rPr>
              <a:t>時</a:t>
            </a:r>
            <a:r>
              <a:rPr lang="ja-JP" altLang="ja-JP" sz="1200" dirty="0">
                <a:latin typeface="AR Pゴシック体M" panose="020B0600000000000000" pitchFamily="50" charset="-128"/>
                <a:ea typeface="AR Pゴシック体M" panose="020B0600000000000000" pitchFamily="50" charset="-128"/>
              </a:rPr>
              <a:t>）、英語対応可能 </a:t>
            </a:r>
            <a:r>
              <a:rPr lang="ja-JP" altLang="ja-JP" sz="1200" dirty="0" smtClean="0">
                <a:latin typeface="AR Pゴシック体M" panose="020B0600000000000000" pitchFamily="50" charset="-128"/>
                <a:ea typeface="AR Pゴシック体M" panose="020B0600000000000000" pitchFamily="50" charset="-128"/>
              </a:rPr>
              <a:t>。平日</a:t>
            </a:r>
            <a:r>
              <a:rPr lang="en-US" altLang="ja-JP" sz="1200" dirty="0" smtClean="0">
                <a:latin typeface="AR Pゴシック体M" panose="020B0600000000000000" pitchFamily="50" charset="-128"/>
                <a:ea typeface="AR Pゴシック体M" panose="020B0600000000000000" pitchFamily="50" charset="-128"/>
              </a:rPr>
              <a:t>20</a:t>
            </a:r>
            <a:r>
              <a:rPr lang="ja-JP" altLang="ja-JP" sz="1200" dirty="0" smtClean="0">
                <a:latin typeface="AR Pゴシック体M" panose="020B0600000000000000" pitchFamily="50" charset="-128"/>
                <a:ea typeface="AR Pゴシック体M" panose="020B0600000000000000" pitchFamily="50" charset="-128"/>
              </a:rPr>
              <a:t>時</a:t>
            </a:r>
            <a:r>
              <a:rPr lang="ja-JP" altLang="ja-JP" sz="1200" dirty="0">
                <a:latin typeface="AR Pゴシック体M" panose="020B0600000000000000" pitchFamily="50" charset="-128"/>
                <a:ea typeface="AR Pゴシック体M" panose="020B0600000000000000" pitchFamily="50" charset="-128"/>
              </a:rPr>
              <a:t>以降、</a:t>
            </a:r>
            <a:r>
              <a:rPr lang="ja-JP" altLang="ja-JP" sz="1200" dirty="0" smtClean="0">
                <a:latin typeface="AR Pゴシック体M" panose="020B0600000000000000" pitchFamily="50" charset="-128"/>
                <a:ea typeface="AR Pゴシック体M" panose="020B0600000000000000" pitchFamily="50" charset="-128"/>
              </a:rPr>
              <a:t>土曜日</a:t>
            </a:r>
            <a:r>
              <a:rPr lang="ja-JP" altLang="en-US"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日曜日</a:t>
            </a:r>
            <a:r>
              <a:rPr lang="ja-JP" altLang="ja-JP" sz="1200" dirty="0">
                <a:latin typeface="AR Pゴシック体M" panose="020B0600000000000000" pitchFamily="50" charset="-128"/>
                <a:ea typeface="AR Pゴシック体M" panose="020B0600000000000000" pitchFamily="50" charset="-128"/>
              </a:rPr>
              <a:t>・祝日はミャンマー人医師が対応（英語可）。平日</a:t>
            </a:r>
            <a:r>
              <a:rPr lang="en-US" altLang="ja-JP" sz="1200" dirty="0">
                <a:latin typeface="AR Pゴシック体M" panose="020B0600000000000000" pitchFamily="50" charset="-128"/>
                <a:ea typeface="AR Pゴシック体M" panose="020B0600000000000000" pitchFamily="50" charset="-128"/>
              </a:rPr>
              <a:t>20</a:t>
            </a:r>
            <a:r>
              <a:rPr lang="ja-JP" altLang="ja-JP" sz="1200" dirty="0">
                <a:latin typeface="AR Pゴシック体M" panose="020B0600000000000000" pitchFamily="50" charset="-128"/>
                <a:ea typeface="AR Pゴシック体M" panose="020B0600000000000000" pitchFamily="50" charset="-128"/>
              </a:rPr>
              <a:t>時以降、</a:t>
            </a:r>
            <a:r>
              <a:rPr lang="ja-JP" altLang="ja-JP" sz="1200" dirty="0" smtClean="0">
                <a:latin typeface="AR Pゴシック体M" panose="020B0600000000000000" pitchFamily="50" charset="-128"/>
                <a:ea typeface="AR Pゴシック体M" panose="020B0600000000000000" pitchFamily="50" charset="-128"/>
              </a:rPr>
              <a:t>土曜日</a:t>
            </a:r>
            <a:r>
              <a:rPr lang="ja-JP" altLang="en-US"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日曜日</a:t>
            </a:r>
            <a:r>
              <a:rPr lang="ja-JP" altLang="ja-JP" sz="1200" dirty="0">
                <a:latin typeface="AR Pゴシック体M" panose="020B0600000000000000" pitchFamily="50" charset="-128"/>
                <a:ea typeface="AR Pゴシック体M" panose="020B0600000000000000" pitchFamily="50" charset="-128"/>
              </a:rPr>
              <a:t>・祝日は時間外加算あり。時間外にもミャンマー人医師が待機しており、緊急時の受診が可能。</a:t>
            </a:r>
            <a:r>
              <a:rPr lang="en-US" altLang="ja-JP" sz="1200" dirty="0">
                <a:latin typeface="AR Pゴシック体M" panose="020B0600000000000000" pitchFamily="50" charset="-128"/>
                <a:ea typeface="AR Pゴシック体M" panose="020B0600000000000000" pitchFamily="50" charset="-128"/>
              </a:rPr>
              <a:t/>
            </a:r>
            <a:br>
              <a:rPr lang="en-US" altLang="ja-JP" sz="1200" dirty="0">
                <a:latin typeface="AR Pゴシック体M" panose="020B0600000000000000" pitchFamily="50" charset="-128"/>
                <a:ea typeface="AR Pゴシック体M" panose="020B0600000000000000" pitchFamily="50" charset="-128"/>
              </a:rPr>
            </a:br>
            <a:r>
              <a:rPr lang="ja-JP" altLang="ja-JP" sz="1200" dirty="0">
                <a:latin typeface="AR Pゴシック体M" panose="020B0600000000000000" pitchFamily="50" charset="-128"/>
                <a:ea typeface="AR Pゴシック体M" panose="020B0600000000000000" pitchFamily="50" charset="-128"/>
              </a:rPr>
              <a:t>概要：緊急移送時にも対応可。入院や精密検査の設備はない</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日本人看護師が，日本人コーディネーターとしてサポートを行っている。</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2"/>
              </a:rPr>
              <a:t>http://www.internationalsos.co.jp/clinic/myanma.html</a:t>
            </a:r>
            <a:endParaRPr lang="ja-JP" altLang="ja-JP" sz="1200" dirty="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2)Asia Pacific Centre for Medical &amp; Dental care (</a:t>
            </a:r>
            <a:r>
              <a:rPr lang="ja-JP" altLang="ja-JP" sz="1200" dirty="0">
                <a:latin typeface="AR Pゴシック体M" panose="020B0600000000000000" pitchFamily="50" charset="-128"/>
                <a:ea typeface="AR Pゴシック体M" panose="020B0600000000000000" pitchFamily="50" charset="-128"/>
              </a:rPr>
              <a:t>ワクチン可</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98A </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01-553783 / 09-73056079</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診察料</a:t>
            </a:r>
            <a:r>
              <a:rPr lang="en-US" altLang="ja-JP" sz="1200" dirty="0">
                <a:latin typeface="AR Pゴシック体M" panose="020B0600000000000000" pitchFamily="50" charset="-128"/>
                <a:ea typeface="AR Pゴシック体M" panose="020B0600000000000000" pitchFamily="50" charset="-128"/>
              </a:rPr>
              <a:t>: </a:t>
            </a:r>
            <a:r>
              <a:rPr lang="ja-JP" altLang="ja-JP" sz="1200" dirty="0">
                <a:latin typeface="AR Pゴシック体M" panose="020B0600000000000000" pitchFamily="50" charset="-128"/>
                <a:ea typeface="AR Pゴシック体M" panose="020B0600000000000000" pitchFamily="50" charset="-128"/>
              </a:rPr>
              <a:t>常勤医受診</a:t>
            </a:r>
            <a:r>
              <a:rPr lang="en-US" altLang="ja-JP" sz="1200" dirty="0">
                <a:latin typeface="AR Pゴシック体M" panose="020B0600000000000000" pitchFamily="50" charset="-128"/>
                <a:ea typeface="AR Pゴシック体M" panose="020B0600000000000000" pitchFamily="50" charset="-128"/>
              </a:rPr>
              <a:t>15,000</a:t>
            </a:r>
            <a:r>
              <a:rPr lang="ja-JP" altLang="ja-JP" sz="1200" dirty="0">
                <a:latin typeface="AR Pゴシック体M" panose="020B0600000000000000" pitchFamily="50" charset="-128"/>
                <a:ea typeface="AR Pゴシック体M" panose="020B0600000000000000" pitchFamily="50" charset="-128"/>
              </a:rPr>
              <a:t>チャット＋</a:t>
            </a:r>
            <a:r>
              <a:rPr lang="ja-JP" altLang="ja-JP" sz="1200" dirty="0" smtClean="0">
                <a:latin typeface="AR Pゴシック体M" panose="020B0600000000000000" pitchFamily="50" charset="-128"/>
                <a:ea typeface="AR Pゴシック体M" panose="020B0600000000000000" pitchFamily="50" charset="-128"/>
              </a:rPr>
              <a:t>サービス料</a:t>
            </a:r>
            <a:r>
              <a:rPr lang="en-US" altLang="ja-JP" sz="1200" dirty="0" smtClean="0">
                <a:latin typeface="AR Pゴシック体M" panose="020B0600000000000000" pitchFamily="50" charset="-128"/>
                <a:ea typeface="AR Pゴシック体M" panose="020B0600000000000000" pitchFamily="50" charset="-128"/>
              </a:rPr>
              <a:t>5,000</a:t>
            </a:r>
            <a:r>
              <a:rPr lang="ja-JP" altLang="ja-JP" sz="1200" dirty="0">
                <a:latin typeface="AR Pゴシック体M" panose="020B0600000000000000" pitchFamily="50" charset="-128"/>
                <a:ea typeface="AR Pゴシック体M" panose="020B0600000000000000" pitchFamily="50" charset="-128"/>
              </a:rPr>
              <a:t>チャット</a:t>
            </a:r>
            <a:r>
              <a:rPr lang="ja-JP" altLang="ja-JP" sz="1200" dirty="0" smtClean="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診療時間：</a:t>
            </a:r>
            <a:r>
              <a:rPr lang="en-US" altLang="ja-JP" sz="1200" dirty="0">
                <a:latin typeface="AR Pゴシック体M" panose="020B0600000000000000" pitchFamily="50" charset="-128"/>
                <a:ea typeface="AR Pゴシック体M" panose="020B0600000000000000" pitchFamily="50" charset="-128"/>
              </a:rPr>
              <a:t> 8</a:t>
            </a:r>
            <a:r>
              <a:rPr lang="ja-JP" altLang="ja-JP" sz="1200" dirty="0">
                <a:latin typeface="AR Pゴシック体M" panose="020B0600000000000000" pitchFamily="50" charset="-128"/>
                <a:ea typeface="AR Pゴシック体M" panose="020B0600000000000000" pitchFamily="50" charset="-128"/>
              </a:rPr>
              <a:t>時～</a:t>
            </a:r>
            <a:r>
              <a:rPr lang="en-US" altLang="ja-JP" sz="1200" dirty="0" smtClean="0">
                <a:latin typeface="AR Pゴシック体M" panose="020B0600000000000000" pitchFamily="50" charset="-128"/>
                <a:ea typeface="AR Pゴシック体M" panose="020B0600000000000000" pitchFamily="50" charset="-128"/>
              </a:rPr>
              <a:t>16</a:t>
            </a:r>
            <a:r>
              <a:rPr lang="ja-JP" altLang="ja-JP" sz="1200" dirty="0" smtClean="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月</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金</a:t>
            </a:r>
            <a:r>
              <a:rPr lang="ja-JP" altLang="ja-JP" sz="1200" dirty="0" smtClean="0">
                <a:latin typeface="AR Pゴシック体M" panose="020B0600000000000000" pitchFamily="50" charset="-128"/>
                <a:ea typeface="AR Pゴシック体M" panose="020B0600000000000000" pitchFamily="50" charset="-128"/>
              </a:rPr>
              <a:t>曜日</a:t>
            </a:r>
            <a:r>
              <a:rPr lang="en-US" altLang="ja-JP" sz="1200" dirty="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8</a:t>
            </a:r>
            <a:r>
              <a:rPr lang="ja-JP" altLang="ja-JP" sz="1200" dirty="0" smtClean="0">
                <a:latin typeface="AR Pゴシック体M" panose="020B0600000000000000" pitchFamily="50" charset="-128"/>
                <a:ea typeface="AR Pゴシック体M" panose="020B0600000000000000" pitchFamily="50" charset="-128"/>
              </a:rPr>
              <a:t>時</a:t>
            </a:r>
            <a:r>
              <a:rPr lang="ja-JP" altLang="ja-JP" sz="1200" dirty="0">
                <a:latin typeface="AR Pゴシック体M" panose="020B0600000000000000" pitchFamily="50" charset="-128"/>
                <a:ea typeface="AR Pゴシック体M" panose="020B0600000000000000" pitchFamily="50" charset="-128"/>
              </a:rPr>
              <a:t>～</a:t>
            </a:r>
            <a:r>
              <a:rPr lang="en-US" altLang="ja-JP" sz="1200" dirty="0" smtClean="0">
                <a:latin typeface="AR Pゴシック体M" panose="020B0600000000000000" pitchFamily="50" charset="-128"/>
                <a:ea typeface="AR Pゴシック体M" panose="020B0600000000000000" pitchFamily="50" charset="-128"/>
              </a:rPr>
              <a:t>16</a:t>
            </a:r>
            <a:r>
              <a:rPr lang="ja-JP" altLang="ja-JP" sz="1200" dirty="0" smtClean="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ミャンマーの</a:t>
            </a:r>
            <a:r>
              <a:rPr lang="ja-JP" altLang="ja-JP" sz="1200" dirty="0" smtClean="0">
                <a:latin typeface="AR Pゴシック体M" panose="020B0600000000000000" pitchFamily="50" charset="-128"/>
                <a:ea typeface="AR Pゴシック体M" panose="020B0600000000000000" pitchFamily="50" charset="-128"/>
              </a:rPr>
              <a:t>祝日</a:t>
            </a:r>
            <a:r>
              <a:rPr lang="ja-JP" altLang="en-US" sz="1200" dirty="0" smtClean="0">
                <a:latin typeface="AR Pゴシック体M" panose="020B0600000000000000" pitchFamily="50" charset="-128"/>
                <a:ea typeface="AR Pゴシック体M" panose="020B0600000000000000" pitchFamily="50" charset="-128"/>
              </a:rPr>
              <a:t>、要予約</a:t>
            </a:r>
            <a:r>
              <a:rPr lang="en-US" altLang="ja-JP" sz="1200" dirty="0" smtClean="0">
                <a:latin typeface="AR Pゴシック体M" panose="020B0600000000000000" pitchFamily="50" charset="-128"/>
                <a:ea typeface="AR Pゴシック体M" panose="020B0600000000000000" pitchFamily="50" charset="-128"/>
              </a:rPr>
              <a:t>)</a:t>
            </a:r>
            <a:endParaRPr lang="en-US" altLang="ja-JP" sz="1200" dirty="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　　　　 土曜日・日曜日は休み。</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概要：入院設備はないが，日常診療で外国人が受診しやすい。ワクチン接種などでも気軽に受診できる。</a:t>
            </a:r>
            <a:r>
              <a:rPr lang="en-US" altLang="ja-JP" sz="1200" dirty="0" err="1">
                <a:latin typeface="AR Pゴシック体M" panose="020B0600000000000000" pitchFamily="50" charset="-128"/>
                <a:ea typeface="AR Pゴシック体M" panose="020B0600000000000000" pitchFamily="50" charset="-128"/>
              </a:rPr>
              <a:t>Kaba</a:t>
            </a:r>
            <a:r>
              <a:rPr lang="en-US" altLang="ja-JP" sz="1200" dirty="0">
                <a:latin typeface="AR Pゴシック体M" panose="020B0600000000000000" pitchFamily="50" charset="-128"/>
                <a:ea typeface="AR Pゴシック体M" panose="020B0600000000000000" pitchFamily="50" charset="-128"/>
              </a:rPr>
              <a:t> Aye Pagoda Rd</a:t>
            </a:r>
            <a:r>
              <a:rPr lang="ja-JP" altLang="ja-JP" sz="1200" dirty="0">
                <a:latin typeface="AR Pゴシック体M" panose="020B0600000000000000" pitchFamily="50" charset="-128"/>
                <a:ea typeface="AR Pゴシック体M" panose="020B0600000000000000" pitchFamily="50" charset="-128"/>
              </a:rPr>
              <a:t>沿い，パールコンド少し北，</a:t>
            </a:r>
            <a:r>
              <a:rPr lang="en-US" altLang="ja-JP" sz="1200" dirty="0">
                <a:latin typeface="AR Pゴシック体M" panose="020B0600000000000000" pitchFamily="50" charset="-128"/>
                <a:ea typeface="AR Pゴシック体M" panose="020B0600000000000000" pitchFamily="50" charset="-128"/>
              </a:rPr>
              <a:t>Swiss Times Square(</a:t>
            </a:r>
            <a:r>
              <a:rPr lang="ja-JP" altLang="ja-JP" sz="1200" dirty="0">
                <a:latin typeface="AR Pゴシック体M" panose="020B0600000000000000" pitchFamily="50" charset="-128"/>
                <a:ea typeface="AR Pゴシック体M" panose="020B0600000000000000" pitchFamily="50" charset="-128"/>
              </a:rPr>
              <a:t>時計店</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の向かい側にある</a:t>
            </a:r>
            <a:r>
              <a:rPr lang="ja-JP" altLang="ja-JP"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（３）</a:t>
            </a:r>
            <a:r>
              <a:rPr lang="en-US" altLang="ja-JP" sz="1200" dirty="0" err="1" smtClean="0">
                <a:latin typeface="AR Pゴシック体M" panose="020B0600000000000000" pitchFamily="50" charset="-128"/>
                <a:ea typeface="AR Pゴシック体M" panose="020B0600000000000000" pitchFamily="50" charset="-128"/>
              </a:rPr>
              <a:t>Myat</a:t>
            </a:r>
            <a:r>
              <a:rPr lang="en-US" altLang="ja-JP" sz="1200" dirty="0" smtClean="0">
                <a:latin typeface="AR Pゴシック体M" panose="020B0600000000000000" pitchFamily="50" charset="-128"/>
                <a:ea typeface="AR Pゴシック体M" panose="020B0600000000000000" pitchFamily="50" charset="-128"/>
              </a:rPr>
              <a:t> Mon Tokyo Clinic</a:t>
            </a:r>
          </a:p>
          <a:p>
            <a:r>
              <a:rPr lang="ja-JP" altLang="en-US" sz="1200" dirty="0" smtClean="0">
                <a:latin typeface="AR Pゴシック体M" panose="020B0600000000000000" pitchFamily="50" charset="-128"/>
                <a:ea typeface="AR Pゴシック体M" panose="020B0600000000000000" pitchFamily="50" charset="-128"/>
              </a:rPr>
              <a:t>所在地：</a:t>
            </a:r>
            <a:r>
              <a:rPr lang="en-US" altLang="ja-JP" sz="1200" dirty="0" smtClean="0">
                <a:latin typeface="AR Pゴシック体M" panose="020B0600000000000000" pitchFamily="50" charset="-128"/>
                <a:ea typeface="AR Pゴシック体M" panose="020B0600000000000000" pitchFamily="50" charset="-128"/>
              </a:rPr>
              <a:t>5B, </a:t>
            </a:r>
            <a:r>
              <a:rPr lang="en-US" altLang="ja-JP" sz="1200" dirty="0" err="1" smtClean="0">
                <a:latin typeface="AR Pゴシック体M" panose="020B0600000000000000" pitchFamily="50" charset="-128"/>
                <a:ea typeface="AR Pゴシック体M" panose="020B0600000000000000" pitchFamily="50" charset="-128"/>
              </a:rPr>
              <a:t>Kyaung</a:t>
            </a:r>
            <a:r>
              <a:rPr lang="en-US" altLang="ja-JP" sz="1200" dirty="0" smtClean="0">
                <a:latin typeface="AR Pゴシック体M" panose="020B0600000000000000" pitchFamily="50" charset="-128"/>
                <a:ea typeface="AR Pゴシック体M" panose="020B0600000000000000" pitchFamily="50" charset="-128"/>
              </a:rPr>
              <a:t> Street, </a:t>
            </a:r>
            <a:r>
              <a:rPr lang="en-US" altLang="ja-JP" sz="1200" dirty="0" err="1" smtClean="0">
                <a:latin typeface="AR Pゴシック体M" panose="020B0600000000000000" pitchFamily="50" charset="-128"/>
                <a:ea typeface="AR Pゴシック体M" panose="020B0600000000000000" pitchFamily="50" charset="-128"/>
              </a:rPr>
              <a:t>Kanbe</a:t>
            </a:r>
            <a:r>
              <a:rPr lang="en-US" altLang="ja-JP" sz="1200" dirty="0" smtClean="0">
                <a:latin typeface="AR Pゴシック体M" panose="020B0600000000000000" pitchFamily="50" charset="-128"/>
                <a:ea typeface="AR Pゴシック体M" panose="020B0600000000000000" pitchFamily="50" charset="-128"/>
              </a:rPr>
              <a:t>, </a:t>
            </a:r>
            <a:r>
              <a:rPr lang="en-US" altLang="ja-JP" sz="1200" dirty="0" err="1" smtClean="0">
                <a:latin typeface="AR Pゴシック体M" panose="020B0600000000000000" pitchFamily="50" charset="-128"/>
                <a:ea typeface="AR Pゴシック体M" panose="020B0600000000000000" pitchFamily="50" charset="-128"/>
              </a:rPr>
              <a:t>Yankin</a:t>
            </a:r>
            <a:r>
              <a:rPr lang="en-US" altLang="ja-JP" sz="1200" dirty="0" smtClean="0">
                <a:latin typeface="AR Pゴシック体M" panose="020B0600000000000000" pitchFamily="50" charset="-128"/>
                <a:ea typeface="AR Pゴシック体M" panose="020B0600000000000000" pitchFamily="50" charset="-128"/>
              </a:rPr>
              <a:t> Township, Yangon</a:t>
            </a:r>
          </a:p>
          <a:p>
            <a:r>
              <a:rPr lang="ja-JP" altLang="en-US" sz="1200" dirty="0" smtClean="0">
                <a:latin typeface="AR Pゴシック体M" panose="020B0600000000000000" pitchFamily="50" charset="-128"/>
                <a:ea typeface="AR Pゴシック体M" panose="020B0600000000000000" pitchFamily="50" charset="-128"/>
              </a:rPr>
              <a:t>電話：</a:t>
            </a:r>
            <a:r>
              <a:rPr lang="en-US" altLang="ja-JP" sz="1200" dirty="0" smtClean="0">
                <a:latin typeface="AR Pゴシック体M" panose="020B0600000000000000" pitchFamily="50" charset="-128"/>
                <a:ea typeface="AR Pゴシック体M" panose="020B0600000000000000" pitchFamily="50" charset="-128"/>
              </a:rPr>
              <a:t>09-9568-3613 / 09-956836131 / 09-776896891</a:t>
            </a:r>
          </a:p>
          <a:p>
            <a:r>
              <a:rPr lang="ja-JP" altLang="en-US" sz="1200" dirty="0" smtClean="0">
                <a:latin typeface="AR Pゴシック体M" panose="020B0600000000000000" pitchFamily="50" charset="-128"/>
                <a:ea typeface="AR Pゴシック体M" panose="020B0600000000000000" pitchFamily="50" charset="-128"/>
              </a:rPr>
              <a:t>診療時間：月</a:t>
            </a:r>
            <a:r>
              <a:rPr lang="en-US"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金 </a:t>
            </a:r>
            <a:r>
              <a:rPr lang="en-US" altLang="ja-JP" sz="1200" dirty="0" smtClean="0">
                <a:latin typeface="AR Pゴシック体M" panose="020B0600000000000000" pitchFamily="50" charset="-128"/>
                <a:ea typeface="AR Pゴシック体M" panose="020B0600000000000000" pitchFamily="50" charset="-128"/>
              </a:rPr>
              <a:t>9:00-15:00 17:00-20:00 / </a:t>
            </a:r>
            <a:r>
              <a:rPr lang="ja-JP" altLang="en-US" sz="1200" dirty="0" smtClean="0">
                <a:latin typeface="AR Pゴシック体M" panose="020B0600000000000000" pitchFamily="50" charset="-128"/>
                <a:ea typeface="AR Pゴシック体M" panose="020B0600000000000000" pitchFamily="50" charset="-128"/>
              </a:rPr>
              <a:t>土日祝 </a:t>
            </a:r>
            <a:r>
              <a:rPr lang="en-US" altLang="ja-JP" sz="1200" dirty="0" smtClean="0">
                <a:latin typeface="AR Pゴシック体M" panose="020B0600000000000000" pitchFamily="50" charset="-128"/>
                <a:ea typeface="AR Pゴシック体M" panose="020B0600000000000000" pitchFamily="50" charset="-128"/>
              </a:rPr>
              <a:t>9:00-14:00</a:t>
            </a:r>
          </a:p>
          <a:p>
            <a:r>
              <a:rPr lang="ja-JP" altLang="en-US" sz="1200" dirty="0" smtClean="0">
                <a:latin typeface="AR Pゴシック体M" panose="020B0600000000000000" pitchFamily="50" charset="-128"/>
                <a:ea typeface="AR Pゴシック体M" panose="020B0600000000000000" pitchFamily="50" charset="-128"/>
              </a:rPr>
              <a:t>概要：ミャンマー人医師（日本語可）が診察を行っている。</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3"/>
              </a:rPr>
              <a:t>http://mmclinic.tokyo/</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（４）</a:t>
            </a:r>
            <a:r>
              <a:rPr lang="en-US" altLang="ja-JP" sz="1200" dirty="0" smtClean="0">
                <a:latin typeface="AR Pゴシック体M" panose="020B0600000000000000" pitchFamily="50" charset="-128"/>
                <a:ea typeface="AR Pゴシック体M" panose="020B0600000000000000" pitchFamily="50" charset="-128"/>
              </a:rPr>
              <a:t>Yangon Japan Medical Centre</a:t>
            </a:r>
          </a:p>
          <a:p>
            <a:r>
              <a:rPr lang="ja-JP" altLang="en-US" sz="1200" dirty="0" smtClean="0">
                <a:latin typeface="AR Pゴシック体M" panose="020B0600000000000000" pitchFamily="50" charset="-128"/>
                <a:ea typeface="AR Pゴシック体M" panose="020B0600000000000000" pitchFamily="50" charset="-128"/>
              </a:rPr>
              <a:t>所在地：</a:t>
            </a:r>
            <a:r>
              <a:rPr lang="en-US" altLang="ja-JP" sz="1200" dirty="0" smtClean="0">
                <a:latin typeface="AR Pゴシック体M" panose="020B0600000000000000" pitchFamily="50" charset="-128"/>
                <a:ea typeface="AR Pゴシック体M" panose="020B0600000000000000" pitchFamily="50" charset="-128"/>
              </a:rPr>
              <a:t>No.168/A, </a:t>
            </a:r>
            <a:r>
              <a:rPr lang="en-US" altLang="ja-JP" sz="1200" dirty="0" err="1" smtClean="0">
                <a:latin typeface="AR Pゴシック体M" panose="020B0600000000000000" pitchFamily="50" charset="-128"/>
                <a:ea typeface="AR Pゴシック体M" panose="020B0600000000000000" pitchFamily="50" charset="-128"/>
              </a:rPr>
              <a:t>Dhama</a:t>
            </a:r>
            <a:r>
              <a:rPr lang="en-US" altLang="ja-JP" sz="1200" dirty="0" smtClean="0">
                <a:latin typeface="AR Pゴシック体M" panose="020B0600000000000000" pitchFamily="50" charset="-128"/>
                <a:ea typeface="AR Pゴシック体M" panose="020B0600000000000000" pitchFamily="50" charset="-128"/>
              </a:rPr>
              <a:t> </a:t>
            </a:r>
            <a:r>
              <a:rPr lang="en-US" altLang="ja-JP" sz="1200" dirty="0" err="1" smtClean="0">
                <a:latin typeface="AR Pゴシック体M" panose="020B0600000000000000" pitchFamily="50" charset="-128"/>
                <a:ea typeface="AR Pゴシック体M" panose="020B0600000000000000" pitchFamily="50" charset="-128"/>
              </a:rPr>
              <a:t>Zedi</a:t>
            </a:r>
            <a:r>
              <a:rPr lang="en-US" altLang="ja-JP" sz="1200" dirty="0" smtClean="0">
                <a:latin typeface="AR Pゴシック体M" panose="020B0600000000000000" pitchFamily="50" charset="-128"/>
                <a:ea typeface="AR Pゴシック体M" panose="020B0600000000000000" pitchFamily="50" charset="-128"/>
              </a:rPr>
              <a:t> Road, </a:t>
            </a:r>
            <a:r>
              <a:rPr lang="en-US" altLang="ja-JP" sz="1200" dirty="0" err="1" smtClean="0">
                <a:latin typeface="AR Pゴシック体M" panose="020B0600000000000000" pitchFamily="50" charset="-128"/>
                <a:ea typeface="AR Pゴシック体M" panose="020B0600000000000000" pitchFamily="50" charset="-128"/>
              </a:rPr>
              <a:t>Shwegonedaing</a:t>
            </a:r>
            <a:r>
              <a:rPr lang="en-US" altLang="ja-JP" sz="1200" dirty="0" smtClean="0">
                <a:latin typeface="AR Pゴシック体M" panose="020B0600000000000000" pitchFamily="50" charset="-128"/>
                <a:ea typeface="AR Pゴシック体M" panose="020B0600000000000000" pitchFamily="50" charset="-128"/>
              </a:rPr>
              <a:t> Ward(West), </a:t>
            </a:r>
            <a:r>
              <a:rPr lang="en-US" altLang="ja-JP" sz="1200" dirty="0" err="1" smtClean="0">
                <a:latin typeface="AR Pゴシック体M" panose="020B0600000000000000" pitchFamily="50" charset="-128"/>
                <a:ea typeface="AR Pゴシック体M" panose="020B0600000000000000" pitchFamily="50" charset="-128"/>
              </a:rPr>
              <a:t>Bahan</a:t>
            </a:r>
            <a:r>
              <a:rPr lang="en-US" altLang="ja-JP" sz="1200" dirty="0" smtClean="0">
                <a:latin typeface="AR Pゴシック体M" panose="020B0600000000000000" pitchFamily="50" charset="-128"/>
                <a:ea typeface="AR Pゴシック体M" panose="020B0600000000000000" pitchFamily="50" charset="-128"/>
              </a:rPr>
              <a:t> Township, Yangon</a:t>
            </a:r>
          </a:p>
          <a:p>
            <a:r>
              <a:rPr lang="ja-JP" altLang="en-US" sz="1200" dirty="0" smtClean="0">
                <a:latin typeface="AR Pゴシック体M" panose="020B0600000000000000" pitchFamily="50" charset="-128"/>
                <a:ea typeface="AR Pゴシック体M" panose="020B0600000000000000" pitchFamily="50" charset="-128"/>
              </a:rPr>
              <a:t>電話：</a:t>
            </a:r>
            <a:r>
              <a:rPr lang="en-US" altLang="ja-JP" sz="1200" dirty="0" smtClean="0">
                <a:latin typeface="AR Pゴシック体M" panose="020B0600000000000000" pitchFamily="50" charset="-128"/>
                <a:ea typeface="AR Pゴシック体M" panose="020B0600000000000000" pitchFamily="50" charset="-128"/>
              </a:rPr>
              <a:t>01-502776 / 09-449533751</a:t>
            </a:r>
          </a:p>
          <a:p>
            <a:r>
              <a:rPr lang="ja-JP" altLang="en-US" sz="1200" dirty="0" smtClean="0">
                <a:latin typeface="AR Pゴシック体M" panose="020B0600000000000000" pitchFamily="50" charset="-128"/>
                <a:ea typeface="AR Pゴシック体M" panose="020B0600000000000000" pitchFamily="50" charset="-128"/>
              </a:rPr>
              <a:t>診療時間：月</a:t>
            </a:r>
            <a:r>
              <a:rPr lang="en-US"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金 </a:t>
            </a:r>
            <a:r>
              <a:rPr lang="en-US" altLang="ja-JP" sz="1200" dirty="0" smtClean="0">
                <a:latin typeface="AR Pゴシック体M" panose="020B0600000000000000" pitchFamily="50" charset="-128"/>
                <a:ea typeface="AR Pゴシック体M" panose="020B0600000000000000" pitchFamily="50" charset="-128"/>
              </a:rPr>
              <a:t>8:00-16:00 / </a:t>
            </a:r>
            <a:r>
              <a:rPr lang="ja-JP" altLang="en-US" sz="1200" dirty="0" smtClean="0">
                <a:latin typeface="AR Pゴシック体M" panose="020B0600000000000000" pitchFamily="50" charset="-128"/>
                <a:ea typeface="AR Pゴシック体M" panose="020B0600000000000000" pitchFamily="50" charset="-128"/>
              </a:rPr>
              <a:t>土 </a:t>
            </a:r>
            <a:r>
              <a:rPr lang="en-US" altLang="ja-JP" sz="1200" dirty="0" smtClean="0">
                <a:latin typeface="AR Pゴシック体M" panose="020B0600000000000000" pitchFamily="50" charset="-128"/>
                <a:ea typeface="AR Pゴシック体M" panose="020B0600000000000000" pitchFamily="50" charset="-128"/>
              </a:rPr>
              <a:t>8:00-11:30</a:t>
            </a:r>
          </a:p>
          <a:p>
            <a:r>
              <a:rPr lang="ja-JP" altLang="en-US" sz="1200" dirty="0" smtClean="0">
                <a:latin typeface="AR Pゴシック体M" panose="020B0600000000000000" pitchFamily="50" charset="-128"/>
                <a:ea typeface="AR Pゴシック体M" panose="020B0600000000000000" pitchFamily="50" charset="-128"/>
              </a:rPr>
              <a:t>概要：日本人医師が診察を行っている。</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4"/>
              </a:rPr>
              <a:t>http://www.tomei-mm.com/jpn/index.html</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solidFill>
                  <a:srgbClr val="FF0000"/>
                </a:solidFill>
                <a:latin typeface="AR Pゴシック体M" panose="020B0600000000000000" pitchFamily="50" charset="-128"/>
                <a:ea typeface="AR Pゴシック体M" panose="020B0600000000000000" pitchFamily="50" charset="-128"/>
              </a:rPr>
              <a:t> </a:t>
            </a:r>
            <a:endParaRPr lang="ja-JP" altLang="ja-JP" sz="1200" dirty="0">
              <a:solidFill>
                <a:srgbClr val="FF0000"/>
              </a:solidFill>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107134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6712" y="1424608"/>
            <a:ext cx="5616624" cy="8771632"/>
          </a:xfrm>
          <a:prstGeom prst="rect">
            <a:avLst/>
          </a:prstGeom>
        </p:spPr>
        <p:txBody>
          <a:bodyPr wrap="square">
            <a:spAutoFit/>
          </a:bodyPr>
          <a:lstStyle/>
          <a:p>
            <a:endParaRPr lang="ja-JP" altLang="ja-JP" sz="1200" dirty="0">
              <a:latin typeface="AR Pゴシック体M" panose="020B0600000000000000" pitchFamily="50" charset="-128"/>
              <a:ea typeface="AR Pゴシック体M" panose="020B0600000000000000" pitchFamily="50" charset="-128"/>
            </a:endParaRPr>
          </a:p>
          <a:p>
            <a:r>
              <a:rPr lang="ja-JP" altLang="ja-JP" sz="1200" b="1" dirty="0">
                <a:latin typeface="AR Pゴシック体M" panose="020B0600000000000000" pitchFamily="50" charset="-128"/>
                <a:ea typeface="AR Pゴシック体M" panose="020B0600000000000000" pitchFamily="50" charset="-128"/>
              </a:rPr>
              <a:t>【臨床検査施設】 </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健康診断等に対応可能</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(1) SML Advanced Medical Laboratory and Diagnostics Center</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 </a:t>
            </a:r>
            <a:r>
              <a:rPr lang="en-US" altLang="ja-JP" sz="1200" dirty="0">
                <a:latin typeface="AR Pゴシック体M" panose="020B0600000000000000" pitchFamily="50" charset="-128"/>
                <a:ea typeface="AR Pゴシック体M" panose="020B0600000000000000" pitchFamily="50" charset="-128"/>
              </a:rPr>
              <a:t>No.003-004, Dagon Tower, </a:t>
            </a:r>
            <a:r>
              <a:rPr lang="en-US" altLang="ja-JP" sz="1200" dirty="0" err="1">
                <a:latin typeface="AR Pゴシック体M" panose="020B0600000000000000" pitchFamily="50" charset="-128"/>
                <a:ea typeface="AR Pゴシック体M" panose="020B0600000000000000" pitchFamily="50" charset="-128"/>
              </a:rPr>
              <a:t>Kabar</a:t>
            </a:r>
            <a:r>
              <a:rPr lang="en-US" altLang="ja-JP" sz="1200" dirty="0">
                <a:latin typeface="AR Pゴシック体M" panose="020B0600000000000000" pitchFamily="50" charset="-128"/>
                <a:ea typeface="AR Pゴシック体M" panose="020B0600000000000000" pitchFamily="50" charset="-128"/>
              </a:rPr>
              <a:t> Aye Pagoda Rd,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Junction,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01-544463</a:t>
            </a:r>
            <a:r>
              <a:rPr lang="zh-TW"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5, </a:t>
            </a:r>
            <a:r>
              <a:rPr lang="en-US" altLang="ja-JP" sz="1200" dirty="0" smtClean="0">
                <a:latin typeface="AR Pゴシック体M" panose="020B0600000000000000" pitchFamily="50" charset="-128"/>
                <a:ea typeface="AR Pゴシック体M" panose="020B0600000000000000" pitchFamily="50" charset="-128"/>
              </a:rPr>
              <a:t>09-780162446</a:t>
            </a:r>
            <a:r>
              <a:rPr lang="ja-JP" altLang="en-US" sz="1200" dirty="0" smtClean="0">
                <a:latin typeface="AR Pゴシック体M" panose="020B0600000000000000" pitchFamily="50" charset="-128"/>
                <a:ea typeface="AR Pゴシック体M" panose="020B0600000000000000" pitchFamily="50" charset="-128"/>
              </a:rPr>
              <a:t>～</a:t>
            </a:r>
            <a:r>
              <a:rPr lang="en-US" altLang="ja-JP" sz="1200" dirty="0" smtClean="0">
                <a:latin typeface="AR Pゴシック体M" panose="020B0600000000000000" pitchFamily="50" charset="-128"/>
                <a:ea typeface="AR Pゴシック体M" panose="020B0600000000000000" pitchFamily="50" charset="-128"/>
              </a:rPr>
              <a:t>7</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診察時間：</a:t>
            </a:r>
            <a:r>
              <a:rPr lang="en-US" altLang="ja-JP" sz="1200" dirty="0">
                <a:latin typeface="AR Pゴシック体M" panose="020B0600000000000000" pitchFamily="50" charset="-128"/>
                <a:ea typeface="AR Pゴシック体M" panose="020B0600000000000000" pitchFamily="50" charset="-128"/>
              </a:rPr>
              <a:t> 7:30</a:t>
            </a:r>
            <a:r>
              <a:rPr lang="zh-TW" altLang="ja-JP" sz="1200" dirty="0" smtClean="0">
                <a:latin typeface="AR Pゴシック体M" panose="020B0600000000000000" pitchFamily="50" charset="-128"/>
                <a:ea typeface="AR Pゴシック体M" panose="020B0600000000000000" pitchFamily="50" charset="-128"/>
              </a:rPr>
              <a:t>～</a:t>
            </a:r>
            <a:r>
              <a:rPr lang="en-US" altLang="zh-TW" sz="1200" dirty="0" smtClean="0">
                <a:latin typeface="AR Pゴシック体M" panose="020B0600000000000000" pitchFamily="50" charset="-128"/>
                <a:ea typeface="AR Pゴシック体M" panose="020B0600000000000000" pitchFamily="50" charset="-128"/>
              </a:rPr>
              <a:t>19</a:t>
            </a:r>
            <a:r>
              <a:rPr lang="en-US" altLang="ja-JP" sz="1200" dirty="0" smtClean="0">
                <a:latin typeface="AR Pゴシック体M" panose="020B0600000000000000" pitchFamily="50" charset="-128"/>
                <a:ea typeface="AR Pゴシック体M" panose="020B0600000000000000" pitchFamily="50" charset="-128"/>
              </a:rPr>
              <a:t>:00</a:t>
            </a:r>
            <a:r>
              <a:rPr lang="en-US" altLang="ja-JP" sz="1200" dirty="0">
                <a:latin typeface="AR Pゴシック体M" panose="020B0600000000000000" pitchFamily="50" charset="-128"/>
                <a:ea typeface="AR Pゴシック体M" panose="020B0600000000000000" pitchFamily="50" charset="-128"/>
              </a:rPr>
              <a:t>(</a:t>
            </a:r>
            <a:r>
              <a:rPr lang="zh-TW" altLang="ja-JP" sz="1200" dirty="0">
                <a:latin typeface="AR Pゴシック体M" panose="020B0600000000000000" pitchFamily="50" charset="-128"/>
                <a:ea typeface="AR Pゴシック体M" panose="020B0600000000000000" pitchFamily="50" charset="-128"/>
              </a:rPr>
              <a:t>月～日曜日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専門医は要予約。一般内科等の診察も受けられるが，主に臨床検査を行うための施設。血液検査，レントゲン検査，心電図検査，超音波検査，骨密度検査など実施可能。在留邦人や使用人の健康診断に対応。</a:t>
            </a: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(2) PATHLAB</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No.168(A), </a:t>
            </a:r>
            <a:r>
              <a:rPr lang="en-US" altLang="ja-JP" sz="1200" dirty="0" err="1">
                <a:latin typeface="AR Pゴシック体M" panose="020B0600000000000000" pitchFamily="50" charset="-128"/>
                <a:ea typeface="AR Pゴシック体M" panose="020B0600000000000000" pitchFamily="50" charset="-128"/>
              </a:rPr>
              <a:t>Dhama</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Zedi</a:t>
            </a:r>
            <a:r>
              <a:rPr lang="en-US" altLang="ja-JP" sz="1200" dirty="0">
                <a:latin typeface="AR Pゴシック体M" panose="020B0600000000000000" pitchFamily="50" charset="-128"/>
                <a:ea typeface="AR Pゴシック体M" panose="020B0600000000000000" pitchFamily="50" charset="-128"/>
              </a:rPr>
              <a:t> Rd, North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Ward,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09-420010788, 09-420010789, 09-420100178</a:t>
            </a:r>
            <a:endParaRPr lang="ja-JP" altLang="ja-JP" sz="1200" dirty="0">
              <a:latin typeface="AR Pゴシック体M" panose="020B0600000000000000" pitchFamily="50" charset="-128"/>
              <a:ea typeface="AR Pゴシック体M" panose="020B0600000000000000" pitchFamily="50" charset="-128"/>
            </a:endParaRPr>
          </a:p>
          <a:p>
            <a:r>
              <a:rPr lang="zh-TW" altLang="ja-JP" sz="1200" dirty="0">
                <a:latin typeface="AR Pゴシック体M" panose="020B0600000000000000" pitchFamily="50" charset="-128"/>
                <a:ea typeface="AR Pゴシック体M" panose="020B0600000000000000" pitchFamily="50" charset="-128"/>
              </a:rPr>
              <a:t>診察時間：</a:t>
            </a:r>
            <a:r>
              <a:rPr lang="en-US" altLang="ja-JP" sz="1200" dirty="0">
                <a:latin typeface="AR Pゴシック体M" panose="020B0600000000000000" pitchFamily="50" charset="-128"/>
                <a:ea typeface="AR Pゴシック体M" panose="020B0600000000000000" pitchFamily="50" charset="-128"/>
              </a:rPr>
              <a:t> 8</a:t>
            </a:r>
            <a:r>
              <a:rPr lang="zh-TW" altLang="ja-JP" sz="1200" dirty="0">
                <a:latin typeface="AR Pゴシック体M" panose="020B0600000000000000" pitchFamily="50" charset="-128"/>
                <a:ea typeface="AR Pゴシック体M" panose="020B0600000000000000" pitchFamily="50" charset="-128"/>
              </a:rPr>
              <a:t>時～</a:t>
            </a:r>
            <a:r>
              <a:rPr lang="en-US" altLang="ja-JP" sz="1200" dirty="0" smtClean="0">
                <a:latin typeface="AR Pゴシック体M" panose="020B0600000000000000" pitchFamily="50" charset="-128"/>
                <a:ea typeface="AR Pゴシック体M" panose="020B0600000000000000" pitchFamily="50" charset="-128"/>
              </a:rPr>
              <a:t>17</a:t>
            </a:r>
            <a:r>
              <a:rPr lang="zh-TW" altLang="ja-JP" sz="1200" dirty="0" smtClean="0">
                <a:latin typeface="AR Pゴシック体M" panose="020B0600000000000000" pitchFamily="50" charset="-128"/>
                <a:ea typeface="AR Pゴシック体M" panose="020B0600000000000000" pitchFamily="50" charset="-128"/>
              </a:rPr>
              <a:t>時</a:t>
            </a:r>
            <a:r>
              <a:rPr lang="en-US" altLang="ja-JP" sz="1200" dirty="0">
                <a:latin typeface="AR Pゴシック体M" panose="020B0600000000000000" pitchFamily="50" charset="-128"/>
                <a:ea typeface="AR Pゴシック体M" panose="020B0600000000000000" pitchFamily="50" charset="-128"/>
              </a:rPr>
              <a:t>(</a:t>
            </a:r>
            <a:r>
              <a:rPr lang="zh-TW" altLang="ja-JP" sz="1200" dirty="0">
                <a:latin typeface="AR Pゴシック体M" panose="020B0600000000000000" pitchFamily="50" charset="-128"/>
                <a:ea typeface="AR Pゴシック体M" panose="020B0600000000000000" pitchFamily="50" charset="-128"/>
              </a:rPr>
              <a:t>月～日曜日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概要：主に臨床検査を行うための施設。在留邦人や使用人の健康診断に対応</a:t>
            </a:r>
            <a:r>
              <a:rPr lang="ja-JP" altLang="ja-JP"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b="1" dirty="0">
                <a:latin typeface="AR Pゴシック体M" panose="020B0600000000000000" pitchFamily="50" charset="-128"/>
                <a:ea typeface="AR Pゴシック体M" panose="020B0600000000000000" pitchFamily="50" charset="-128"/>
              </a:rPr>
              <a:t>・</a:t>
            </a:r>
            <a:r>
              <a:rPr lang="ja-JP" altLang="ja-JP" sz="1200" b="1" dirty="0">
                <a:latin typeface="AR Pゴシック体M" panose="020B0600000000000000" pitchFamily="50" charset="-128"/>
                <a:ea typeface="AR Pゴシック体M" panose="020B0600000000000000" pitchFamily="50" charset="-128"/>
              </a:rPr>
              <a:t>【総合病院・救急車】</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smtClean="0">
                <a:latin typeface="AR Pゴシック体M" panose="020B0600000000000000" pitchFamily="50" charset="-128"/>
                <a:ea typeface="AR Pゴシック体M" panose="020B0600000000000000" pitchFamily="50" charset="-128"/>
              </a:rPr>
              <a:t>(1)</a:t>
            </a:r>
            <a:r>
              <a:rPr lang="en-US" altLang="ja-JP" sz="1200" dirty="0" err="1" smtClean="0">
                <a:latin typeface="AR Pゴシック体M" panose="020B0600000000000000" pitchFamily="50" charset="-128"/>
                <a:ea typeface="AR Pゴシック体M" panose="020B0600000000000000" pitchFamily="50" charset="-128"/>
              </a:rPr>
              <a:t>Witoriya</a:t>
            </a:r>
            <a:r>
              <a:rPr lang="en-US" altLang="ja-JP" sz="1200" dirty="0" smtClean="0">
                <a:latin typeface="AR Pゴシック体M" panose="020B0600000000000000" pitchFamily="50" charset="-128"/>
                <a:ea typeface="AR Pゴシック体M" panose="020B0600000000000000" pitchFamily="50" charset="-128"/>
              </a:rPr>
              <a:t> </a:t>
            </a:r>
            <a:r>
              <a:rPr lang="en-US" altLang="ja-JP" sz="1200" dirty="0">
                <a:latin typeface="AR Pゴシック体M" panose="020B0600000000000000" pitchFamily="50" charset="-128"/>
                <a:ea typeface="AR Pゴシック体M" panose="020B0600000000000000" pitchFamily="50" charset="-128"/>
              </a:rPr>
              <a:t>General Hospital (Victoria Hospital)</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No.68 </a:t>
            </a:r>
            <a:r>
              <a:rPr lang="en-US" altLang="ja-JP" sz="1200" dirty="0" err="1">
                <a:latin typeface="AR Pゴシック体M" panose="020B0600000000000000" pitchFamily="50" charset="-128"/>
                <a:ea typeface="AR Pゴシック体M" panose="020B0600000000000000" pitchFamily="50" charset="-128"/>
              </a:rPr>
              <a:t>Tawwin</a:t>
            </a:r>
            <a:r>
              <a:rPr lang="en-US" altLang="ja-JP" sz="1200" dirty="0">
                <a:latin typeface="AR Pゴシック体M" panose="020B0600000000000000" pitchFamily="50" charset="-128"/>
                <a:ea typeface="AR Pゴシック体M" panose="020B0600000000000000" pitchFamily="50" charset="-128"/>
              </a:rPr>
              <a:t> Rd, 9 Mile, </a:t>
            </a:r>
            <a:r>
              <a:rPr lang="en-US" altLang="ja-JP" sz="1200" dirty="0" err="1">
                <a:latin typeface="AR Pゴシック体M" panose="020B0600000000000000" pitchFamily="50" charset="-128"/>
                <a:ea typeface="AR Pゴシック体M" panose="020B0600000000000000" pitchFamily="50" charset="-128"/>
              </a:rPr>
              <a:t>Mayangone</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09-401575006(</a:t>
            </a:r>
            <a:r>
              <a:rPr lang="ja-JP" altLang="ja-JP" sz="1200" dirty="0">
                <a:latin typeface="AR Pゴシック体M" panose="020B0600000000000000" pitchFamily="50" charset="-128"/>
                <a:ea typeface="AR Pゴシック体M" panose="020B0600000000000000" pitchFamily="50" charset="-128"/>
              </a:rPr>
              <a:t>ホットライン</a:t>
            </a:r>
            <a:r>
              <a:rPr lang="en-US" altLang="ja-JP" sz="1200" dirty="0">
                <a:latin typeface="AR Pゴシック体M" panose="020B0600000000000000" pitchFamily="50" charset="-128"/>
                <a:ea typeface="AR Pゴシック体M" panose="020B0600000000000000" pitchFamily="50" charset="-128"/>
              </a:rPr>
              <a:t>), 01-9666126, 01-9666128, 01-9666135, 01-9666141, 09-783666141</a:t>
            </a:r>
            <a:r>
              <a:rPr lang="ja-JP" altLang="ja-JP" sz="1200" dirty="0">
                <a:latin typeface="AR Pゴシック体M" panose="020B0600000000000000" pitchFamily="50" charset="-128"/>
                <a:ea typeface="AR Pゴシック体M" panose="020B0600000000000000" pitchFamily="50" charset="-128"/>
              </a:rPr>
              <a:t>～</a:t>
            </a:r>
            <a:r>
              <a:rPr lang="en-US" altLang="ja-JP" sz="1200" dirty="0">
                <a:latin typeface="AR Pゴシック体M" panose="020B0600000000000000" pitchFamily="50" charset="-128"/>
                <a:ea typeface="AR Pゴシック体M" panose="020B0600000000000000" pitchFamily="50" charset="-128"/>
              </a:rPr>
              <a:t>4, 09-401575551(</a:t>
            </a:r>
            <a:r>
              <a:rPr lang="ja-JP" altLang="ja-JP" sz="1200" dirty="0">
                <a:latin typeface="AR Pゴシック体M" panose="020B0600000000000000" pitchFamily="50" charset="-128"/>
                <a:ea typeface="AR Pゴシック体M" panose="020B0600000000000000" pitchFamily="50" charset="-128"/>
              </a:rPr>
              <a:t>救急</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時間受付の救急外来在り。交通事故例も受け入れ可能。入院可能</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食事付き</a:t>
            </a:r>
            <a:r>
              <a:rPr lang="en-US" altLang="ja-JP" sz="1200" dirty="0">
                <a:latin typeface="AR Pゴシック体M" panose="020B0600000000000000" pitchFamily="50" charset="-128"/>
                <a:ea typeface="AR Pゴシック体M" panose="020B0600000000000000" pitchFamily="50" charset="-128"/>
              </a:rPr>
              <a:t>)</a:t>
            </a:r>
            <a:r>
              <a:rPr lang="ja-JP" altLang="ja-JP" sz="1200" dirty="0" err="1">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救急車サービス有り。</a:t>
            </a:r>
          </a:p>
          <a:p>
            <a:r>
              <a:rPr lang="ja-JP" altLang="ja-JP" sz="1200" dirty="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3"/>
              </a:rPr>
              <a:t>http://witoriyahospital.com/</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(2)Asia Royal Hospital (</a:t>
            </a:r>
            <a:r>
              <a:rPr lang="ja-JP" altLang="ja-JP" sz="1200" dirty="0">
                <a:latin typeface="AR Pゴシック体M" panose="020B0600000000000000" pitchFamily="50" charset="-128"/>
                <a:ea typeface="AR Pゴシック体M" panose="020B0600000000000000" pitchFamily="50" charset="-128"/>
              </a:rPr>
              <a:t>心疾患の場合はここを受診するべき</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14 </a:t>
            </a:r>
            <a:r>
              <a:rPr lang="en-US" altLang="ja-JP" sz="1200" dirty="0" err="1">
                <a:latin typeface="AR Pゴシック体M" panose="020B0600000000000000" pitchFamily="50" charset="-128"/>
                <a:ea typeface="AR Pゴシック体M" panose="020B0600000000000000" pitchFamily="50" charset="-128"/>
              </a:rPr>
              <a:t>Baho</a:t>
            </a:r>
            <a:r>
              <a:rPr lang="en-US" altLang="ja-JP" sz="1200" dirty="0">
                <a:latin typeface="AR Pゴシック体M" panose="020B0600000000000000" pitchFamily="50" charset="-128"/>
                <a:ea typeface="AR Pゴシック体M" panose="020B0600000000000000" pitchFamily="50" charset="-128"/>
              </a:rPr>
              <a:t> Street, </a:t>
            </a:r>
            <a:r>
              <a:rPr lang="en-US" altLang="ja-JP" sz="1200" dirty="0" err="1">
                <a:latin typeface="AR Pゴシック体M" panose="020B0600000000000000" pitchFamily="50" charset="-128"/>
                <a:ea typeface="AR Pゴシック体M" panose="020B0600000000000000" pitchFamily="50" charset="-128"/>
              </a:rPr>
              <a:t>Sanchaung</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smtClean="0">
                <a:latin typeface="AR Pゴシック体M" panose="020B0600000000000000" pitchFamily="50" charset="-128"/>
                <a:ea typeface="AR Pゴシック体M" panose="020B0600000000000000" pitchFamily="50" charset="-128"/>
              </a:rPr>
              <a:t>01-7538055</a:t>
            </a:r>
            <a:r>
              <a:rPr lang="en-US" altLang="ja-JP" sz="1200" dirty="0">
                <a:latin typeface="AR Pゴシック体M" panose="020B0600000000000000" pitchFamily="50" charset="-128"/>
                <a:ea typeface="AR Pゴシック体M" panose="020B0600000000000000" pitchFamily="50" charset="-128"/>
              </a:rPr>
              <a:t>, </a:t>
            </a:r>
            <a:r>
              <a:rPr lang="en-US" altLang="ja-JP" sz="1200" dirty="0" smtClean="0">
                <a:latin typeface="AR Pゴシック体M" panose="020B0600000000000000" pitchFamily="50" charset="-128"/>
                <a:ea typeface="AR Pゴシック体M" panose="020B0600000000000000" pitchFamily="50" charset="-128"/>
              </a:rPr>
              <a:t>01-7538054, 01-2304999 </a:t>
            </a:r>
            <a:r>
              <a:rPr lang="en-US" altLang="ja-JP" sz="1200" dirty="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ミャンマー語で自動応答，</a:t>
            </a:r>
            <a:r>
              <a:rPr lang="en-US" altLang="ja-JP" sz="1200" dirty="0">
                <a:latin typeface="AR Pゴシック体M" panose="020B0600000000000000" pitchFamily="50" charset="-128"/>
                <a:ea typeface="AR Pゴシック体M" panose="020B0600000000000000" pitchFamily="50" charset="-128"/>
              </a:rPr>
              <a:t>1006/1007</a:t>
            </a:r>
            <a:r>
              <a:rPr lang="ja-JP" altLang="ja-JP" sz="1200" dirty="0">
                <a:latin typeface="AR Pゴシック体M" panose="020B0600000000000000" pitchFamily="50" charset="-128"/>
                <a:ea typeface="AR Pゴシック体M" panose="020B0600000000000000" pitchFamily="50" charset="-128"/>
              </a:rPr>
              <a:t>をプッシュすると英語対応可能な受付に繋がる</a:t>
            </a:r>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時間サービスの救急外来あり。</a:t>
            </a:r>
            <a:r>
              <a:rPr lang="en-US" altLang="ja-JP" sz="1200" dirty="0">
                <a:latin typeface="AR Pゴシック体M" panose="020B0600000000000000" pitchFamily="50" charset="-128"/>
                <a:ea typeface="AR Pゴシック体M" panose="020B0600000000000000" pitchFamily="50" charset="-128"/>
              </a:rPr>
              <a:t>SOS</a:t>
            </a:r>
            <a:r>
              <a:rPr lang="ja-JP" altLang="ja-JP" sz="1200" dirty="0">
                <a:latin typeface="AR Pゴシック体M" panose="020B0600000000000000" pitchFamily="50" charset="-128"/>
                <a:ea typeface="AR Pゴシック体M" panose="020B0600000000000000" pitchFamily="50" charset="-128"/>
              </a:rPr>
              <a:t>クリニックで入院が必要と判断された場合に利用されている。循環器内科の診断・治療では定評があり。冠動脈造影設備も備えている。脳卒中の邦人が複数入院したことがある。タクシーで行く場合には「アシャ トーウィン セェーヨォオン」と伝えた方が通じやすい。</a:t>
            </a:r>
          </a:p>
          <a:p>
            <a:r>
              <a:rPr lang="ja-JP" altLang="ja-JP" sz="1200" dirty="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4"/>
              </a:rPr>
              <a:t>http://asiaroyalhospital.com/</a:t>
            </a:r>
            <a:endParaRPr lang="en-US" altLang="ja-JP" sz="1200" u="sng" dirty="0">
              <a:latin typeface="AR Pゴシック体M" panose="020B0600000000000000" pitchFamily="50" charset="-128"/>
              <a:ea typeface="AR Pゴシック体M" panose="020B0600000000000000" pitchFamily="50" charset="-128"/>
            </a:endParaRPr>
          </a:p>
          <a:p>
            <a:endParaRPr lang="ja-JP" altLang="ja-JP" sz="1200" dirty="0">
              <a:latin typeface="AR Pゴシック体M" panose="020B0600000000000000" pitchFamily="50" charset="-128"/>
              <a:ea typeface="AR Pゴシック体M" panose="020B0600000000000000" pitchFamily="50" charset="-128"/>
            </a:endParaRPr>
          </a:p>
          <a:p>
            <a:r>
              <a:rPr lang="it-IT" altLang="ja-JP" sz="1200" dirty="0">
                <a:latin typeface="AR Pゴシック体M" panose="020B0600000000000000" pitchFamily="50" charset="-128"/>
                <a:ea typeface="AR Pゴシック体M" panose="020B0600000000000000" pitchFamily="50" charset="-128"/>
              </a:rPr>
              <a:t>(3)</a:t>
            </a:r>
            <a:r>
              <a:rPr lang="it-IT" altLang="ja-JP" sz="1200" dirty="0" err="1">
                <a:latin typeface="AR Pゴシック体M" panose="020B0600000000000000" pitchFamily="50" charset="-128"/>
                <a:ea typeface="AR Pゴシック体M" panose="020B0600000000000000" pitchFamily="50" charset="-128"/>
              </a:rPr>
              <a:t>Shwe</a:t>
            </a:r>
            <a:r>
              <a:rPr lang="it-IT" altLang="ja-JP" sz="1200" dirty="0">
                <a:latin typeface="AR Pゴシック体M" panose="020B0600000000000000" pitchFamily="50" charset="-128"/>
                <a:ea typeface="AR Pゴシック体M" panose="020B0600000000000000" pitchFamily="50" charset="-128"/>
              </a:rPr>
              <a:t> </a:t>
            </a:r>
            <a:r>
              <a:rPr lang="it-IT" altLang="ja-JP" sz="1200" dirty="0" err="1">
                <a:latin typeface="AR Pゴシック体M" panose="020B0600000000000000" pitchFamily="50" charset="-128"/>
                <a:ea typeface="AR Pゴシック体M" panose="020B0600000000000000" pitchFamily="50" charset="-128"/>
              </a:rPr>
              <a:t>Gon</a:t>
            </a:r>
            <a:r>
              <a:rPr lang="it-IT" altLang="ja-JP" sz="1200" dirty="0">
                <a:latin typeface="AR Pゴシック体M" panose="020B0600000000000000" pitchFamily="50" charset="-128"/>
                <a:ea typeface="AR Pゴシック体M" panose="020B0600000000000000" pitchFamily="50" charset="-128"/>
              </a:rPr>
              <a:t> Dine </a:t>
            </a:r>
            <a:r>
              <a:rPr lang="it-IT" altLang="ja-JP" sz="1200" dirty="0" err="1">
                <a:latin typeface="AR Pゴシック体M" panose="020B0600000000000000" pitchFamily="50" charset="-128"/>
                <a:ea typeface="AR Pゴシック体M" panose="020B0600000000000000" pitchFamily="50" charset="-128"/>
              </a:rPr>
              <a:t>Specialist</a:t>
            </a:r>
            <a:r>
              <a:rPr lang="it-IT" altLang="ja-JP" sz="1200" dirty="0">
                <a:latin typeface="AR Pゴシック体M" panose="020B0600000000000000" pitchFamily="50" charset="-128"/>
                <a:ea typeface="AR Pゴシック体M" panose="020B0600000000000000" pitchFamily="50" charset="-128"/>
              </a:rPr>
              <a:t> Centre</a:t>
            </a:r>
            <a:r>
              <a:rPr lang="ja-JP" altLang="ja-JP" sz="1200" dirty="0">
                <a:latin typeface="AR Pゴシック体M" panose="020B0600000000000000" pitchFamily="50" charset="-128"/>
                <a:ea typeface="AR Pゴシック体M" panose="020B0600000000000000" pitchFamily="50" charset="-128"/>
              </a:rPr>
              <a:t>（</a:t>
            </a:r>
            <a:r>
              <a:rPr lang="it-IT" altLang="ja-JP" sz="1200" dirty="0">
                <a:latin typeface="AR Pゴシック体M" panose="020B0600000000000000" pitchFamily="50" charset="-128"/>
                <a:ea typeface="AR Pゴシック体M" panose="020B0600000000000000" pitchFamily="50" charset="-128"/>
              </a:rPr>
              <a:t>SSC</a:t>
            </a:r>
            <a:r>
              <a:rPr lang="ja-JP" altLang="ja-JP" sz="1200" dirty="0">
                <a:latin typeface="AR Pゴシック体M" panose="020B0600000000000000" pitchFamily="50" charset="-128"/>
                <a:ea typeface="AR Pゴシック体M" panose="020B0600000000000000" pitchFamily="50" charset="-128"/>
              </a:rPr>
              <a:t>）</a:t>
            </a:r>
          </a:p>
          <a:p>
            <a:r>
              <a:rPr lang="ja-JP" altLang="ja-JP" sz="1200" dirty="0">
                <a:latin typeface="AR Pゴシック体M" panose="020B0600000000000000" pitchFamily="50" charset="-128"/>
                <a:ea typeface="AR Pゴシック体M" panose="020B0600000000000000" pitchFamily="50" charset="-128"/>
              </a:rPr>
              <a:t>所在地：</a:t>
            </a:r>
            <a:r>
              <a:rPr lang="en-US" altLang="ja-JP" sz="1200" dirty="0">
                <a:latin typeface="AR Pゴシック体M" panose="020B0600000000000000" pitchFamily="50" charset="-128"/>
                <a:ea typeface="AR Pゴシック体M" panose="020B0600000000000000" pitchFamily="50" charset="-128"/>
              </a:rPr>
              <a:t> No.7 </a:t>
            </a:r>
            <a:r>
              <a:rPr lang="en-US" altLang="ja-JP" sz="1200" dirty="0" err="1">
                <a:latin typeface="AR Pゴシック体M" panose="020B0600000000000000" pitchFamily="50" charset="-128"/>
                <a:ea typeface="AR Pゴシック体M" panose="020B0600000000000000" pitchFamily="50" charset="-128"/>
              </a:rPr>
              <a:t>Shwe</a:t>
            </a:r>
            <a:r>
              <a:rPr lang="en-US" altLang="ja-JP" sz="1200" dirty="0">
                <a:latin typeface="AR Pゴシック体M" panose="020B0600000000000000" pitchFamily="50" charset="-128"/>
                <a:ea typeface="AR Pゴシック体M" panose="020B0600000000000000" pitchFamily="50" charset="-128"/>
              </a:rPr>
              <a:t> </a:t>
            </a:r>
            <a:r>
              <a:rPr lang="en-US" altLang="ja-JP" sz="1200" dirty="0" err="1">
                <a:latin typeface="AR Pゴシック体M" panose="020B0600000000000000" pitchFamily="50" charset="-128"/>
                <a:ea typeface="AR Pゴシック体M" panose="020B0600000000000000" pitchFamily="50" charset="-128"/>
              </a:rPr>
              <a:t>Gon</a:t>
            </a:r>
            <a:r>
              <a:rPr lang="en-US" altLang="ja-JP" sz="1200" dirty="0">
                <a:latin typeface="AR Pゴシック体M" panose="020B0600000000000000" pitchFamily="50" charset="-128"/>
                <a:ea typeface="AR Pゴシック体M" panose="020B0600000000000000" pitchFamily="50" charset="-128"/>
              </a:rPr>
              <a:t> Dine Rd, </a:t>
            </a:r>
            <a:r>
              <a:rPr lang="en-US" altLang="ja-JP" sz="1200" dirty="0" err="1">
                <a:latin typeface="AR Pゴシック体M" panose="020B0600000000000000" pitchFamily="50" charset="-128"/>
                <a:ea typeface="AR Pゴシック体M" panose="020B0600000000000000" pitchFamily="50" charset="-128"/>
              </a:rPr>
              <a:t>Bahan</a:t>
            </a:r>
            <a:r>
              <a:rPr lang="en-US" altLang="ja-JP" sz="1200" dirty="0">
                <a:latin typeface="AR Pゴシック体M" panose="020B0600000000000000" pitchFamily="50" charset="-128"/>
                <a:ea typeface="AR Pゴシック体M" panose="020B0600000000000000" pitchFamily="50" charset="-128"/>
              </a:rPr>
              <a:t> T/S</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電話：</a:t>
            </a:r>
            <a:r>
              <a:rPr lang="en-US" altLang="ja-JP" sz="1200" dirty="0">
                <a:latin typeface="AR Pゴシック体M" panose="020B0600000000000000" pitchFamily="50" charset="-128"/>
                <a:ea typeface="AR Pゴシック体M" panose="020B0600000000000000" pitchFamily="50" charset="-128"/>
              </a:rPr>
              <a:t> 01-544116, 544128, 541457 (</a:t>
            </a:r>
            <a:r>
              <a:rPr lang="ja-JP" altLang="ja-JP" sz="1200" dirty="0">
                <a:latin typeface="AR Pゴシック体M" panose="020B0600000000000000" pitchFamily="50" charset="-128"/>
                <a:ea typeface="AR Pゴシック体M" panose="020B0600000000000000" pitchFamily="50" charset="-128"/>
              </a:rPr>
              <a:t>受付担当が英語をあまり解さない場合が多く，救急部に繋いでもらうよう依頼するのがよい</a:t>
            </a:r>
            <a:r>
              <a:rPr lang="en-US" altLang="ja-JP" sz="1200" dirty="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概要：</a:t>
            </a:r>
            <a:r>
              <a:rPr lang="en-US" altLang="ja-JP" sz="1200" dirty="0">
                <a:latin typeface="AR Pゴシック体M" panose="020B0600000000000000" pitchFamily="50" charset="-128"/>
                <a:ea typeface="AR Pゴシック体M" panose="020B0600000000000000" pitchFamily="50" charset="-128"/>
              </a:rPr>
              <a:t>24</a:t>
            </a:r>
            <a:r>
              <a:rPr lang="ja-JP" altLang="ja-JP" sz="1200" dirty="0">
                <a:latin typeface="AR Pゴシック体M" panose="020B0600000000000000" pitchFamily="50" charset="-128"/>
                <a:ea typeface="AR Pゴシック体M" panose="020B0600000000000000" pitchFamily="50" charset="-128"/>
              </a:rPr>
              <a:t>時間受付の救急外来あり。邦人が虫垂炎などの手術を受けた事がある。</a:t>
            </a:r>
          </a:p>
          <a:p>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200" b="1"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76820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19200"/>
            <a:ext cx="5562600" cy="6878806"/>
          </a:xfrm>
          <a:prstGeom prst="rect">
            <a:avLst/>
          </a:prstGeom>
        </p:spPr>
        <p:txBody>
          <a:bodyPr wrap="square">
            <a:spAutoFit/>
          </a:bodyPr>
          <a:lstStyle/>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4</a:t>
            </a:r>
            <a:r>
              <a:rPr lang="en-US" altLang="ja-JP" sz="1100" dirty="0" smtClean="0">
                <a:latin typeface="AR Pゴシック体M" panose="020B0600000000000000" pitchFamily="50" charset="-128"/>
                <a:ea typeface="AR Pゴシック体M" panose="020B0600000000000000" pitchFamily="50" charset="-128"/>
              </a:rPr>
              <a:t>) International </a:t>
            </a:r>
            <a:r>
              <a:rPr lang="en-US" altLang="ja-JP" sz="1100" dirty="0" err="1" smtClean="0">
                <a:latin typeface="AR Pゴシック体M" panose="020B0600000000000000" pitchFamily="50" charset="-128"/>
                <a:ea typeface="AR Pゴシック体M" panose="020B0600000000000000" pitchFamily="50" charset="-128"/>
              </a:rPr>
              <a:t>Samitivej</a:t>
            </a:r>
            <a:r>
              <a:rPr lang="en-US" altLang="ja-JP" sz="1100" dirty="0" smtClean="0">
                <a:latin typeface="AR Pゴシック体M" panose="020B0600000000000000" pitchFamily="50" charset="-128"/>
                <a:ea typeface="AR Pゴシック体M" panose="020B0600000000000000" pitchFamily="50" charset="-128"/>
              </a:rPr>
              <a:t> Clinic</a:t>
            </a:r>
            <a:r>
              <a:rPr lang="ja-JP" altLang="ja-JP" sz="1100" dirty="0">
                <a:latin typeface="AR Pゴシック体M" panose="020B0600000000000000" pitchFamily="50" charset="-128"/>
                <a:ea typeface="AR Pゴシック体M" panose="020B0600000000000000" pitchFamily="50" charset="-128"/>
              </a:rPr>
              <a:t>（ワクチン可）</a:t>
            </a: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9/E/2 </a:t>
            </a:r>
            <a:r>
              <a:rPr lang="en-US" altLang="ja-JP" sz="1100" dirty="0" err="1" smtClean="0">
                <a:latin typeface="AR Pゴシック体M" panose="020B0600000000000000" pitchFamily="50" charset="-128"/>
                <a:ea typeface="AR Pゴシック体M" panose="020B0600000000000000" pitchFamily="50" charset="-128"/>
              </a:rPr>
              <a:t>Kaba</a:t>
            </a:r>
            <a:r>
              <a:rPr lang="en-US" altLang="ja-JP" sz="1100" dirty="0" smtClean="0">
                <a:latin typeface="AR Pゴシック体M" panose="020B0600000000000000" pitchFamily="50" charset="-128"/>
                <a:ea typeface="AR Pゴシック体M" panose="020B0600000000000000" pitchFamily="50" charset="-128"/>
              </a:rPr>
              <a:t> Aye Pagoda Road, 8 Mile, Ward 7, </a:t>
            </a:r>
            <a:r>
              <a:rPr lang="en-US" altLang="ja-JP" sz="1100" dirty="0" err="1" smtClean="0">
                <a:latin typeface="AR Pゴシック体M" panose="020B0600000000000000" pitchFamily="50" charset="-128"/>
                <a:ea typeface="AR Pゴシック体M" panose="020B0600000000000000" pitchFamily="50" charset="-128"/>
              </a:rPr>
              <a:t>Mayangone</a:t>
            </a:r>
            <a:r>
              <a:rPr lang="en-US" altLang="ja-JP" sz="1100" dirty="0" smtClean="0">
                <a:latin typeface="AR Pゴシック体M" panose="020B0600000000000000" pitchFamily="50" charset="-128"/>
                <a:ea typeface="AR Pゴシック体M" panose="020B0600000000000000" pitchFamily="50" charset="-128"/>
              </a:rPr>
              <a:t> T/S(</a:t>
            </a:r>
            <a:r>
              <a:rPr lang="en-US" altLang="ja-JP" sz="1100" dirty="0" err="1" smtClean="0">
                <a:latin typeface="AR Pゴシック体M" panose="020B0600000000000000" pitchFamily="50" charset="-128"/>
                <a:ea typeface="AR Pゴシック体M" panose="020B0600000000000000" pitchFamily="50" charset="-128"/>
              </a:rPr>
              <a:t>Parami</a:t>
            </a:r>
            <a:r>
              <a:rPr lang="en-US" altLang="ja-JP" sz="1100" dirty="0" smtClean="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General Hospital 11</a:t>
            </a:r>
            <a:r>
              <a:rPr lang="ja-JP" altLang="ja-JP" sz="1100" dirty="0">
                <a:latin typeface="AR Pゴシック体M" panose="020B0600000000000000" pitchFamily="50" charset="-128"/>
                <a:ea typeface="AR Pゴシック体M" panose="020B0600000000000000" pitchFamily="50" charset="-128"/>
              </a:rPr>
              <a:t>階</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09-31911541, 01-660545, 01-656732</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診療時間</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平日</a:t>
            </a:r>
            <a:r>
              <a:rPr lang="en-US" altLang="ja-JP" sz="1100" dirty="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18:00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土曜日</a:t>
            </a:r>
            <a:r>
              <a:rPr lang="ja-JP" altLang="en-US" sz="1100" dirty="0" smtClean="0">
                <a:latin typeface="AR Pゴシック体M" panose="020B0600000000000000" pitchFamily="50" charset="-128"/>
                <a:ea typeface="AR Pゴシック体M" panose="020B0600000000000000" pitchFamily="50" charset="-128"/>
              </a:rPr>
              <a:t>・祝日</a:t>
            </a:r>
            <a:r>
              <a:rPr lang="en-US" altLang="ja-JP" sz="1100" dirty="0" smtClean="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17:00</a:t>
            </a:r>
            <a:r>
              <a:rPr lang="ja-JP" altLang="ja-JP" sz="1100" dirty="0" err="1" smtClean="0">
                <a:latin typeface="AR Pゴシック体M" panose="020B0600000000000000" pitchFamily="50" charset="-128"/>
                <a:ea typeface="AR Pゴシック体M" panose="020B0600000000000000" pitchFamily="50" charset="-128"/>
              </a:rPr>
              <a:t>，</a:t>
            </a:r>
            <a:r>
              <a:rPr lang="ja-JP" altLang="en-US" sz="1100" dirty="0" smtClean="0">
                <a:latin typeface="AR Pゴシック体M" panose="020B0600000000000000" pitchFamily="50" charset="-128"/>
                <a:ea typeface="AR Pゴシック体M" panose="020B0600000000000000" pitchFamily="50" charset="-128"/>
              </a:rPr>
              <a:t>日曜日</a:t>
            </a:r>
            <a:r>
              <a:rPr lang="en-US" altLang="ja-JP" sz="1100" dirty="0" smtClean="0">
                <a:latin typeface="AR Pゴシック体M" panose="020B0600000000000000" pitchFamily="50" charset="-128"/>
                <a:ea typeface="AR Pゴシック体M" panose="020B0600000000000000" pitchFamily="50" charset="-128"/>
              </a:rPr>
              <a:t>08:00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12:00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概要：外国人医師の診療は月曜日～金曜日。バンコク</a:t>
            </a:r>
            <a:r>
              <a:rPr lang="en-US" altLang="ja-JP" sz="1100" dirty="0" err="1">
                <a:latin typeface="AR Pゴシック体M" panose="020B0600000000000000" pitchFamily="50" charset="-128"/>
                <a:ea typeface="AR Pゴシック体M" panose="020B0600000000000000" pitchFamily="50" charset="-128"/>
              </a:rPr>
              <a:t>Samitivej</a:t>
            </a:r>
            <a:r>
              <a:rPr lang="ja-JP" altLang="ja-JP" sz="1100" dirty="0">
                <a:latin typeface="AR Pゴシック体M" panose="020B0600000000000000" pitchFamily="50" charset="-128"/>
                <a:ea typeface="AR Pゴシック体M" panose="020B0600000000000000" pitchFamily="50" charset="-128"/>
              </a:rPr>
              <a:t>病院との提携。日本語通訳等サービスとして，ジャパニーズメディカルデスク</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09-4513-20490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ブルーアシスタンス（</a:t>
            </a:r>
            <a:r>
              <a:rPr lang="en-US" altLang="ja-JP" sz="1100" dirty="0" smtClean="0">
                <a:latin typeface="AR Pゴシック体M" panose="020B0600000000000000" pitchFamily="50" charset="-128"/>
                <a:ea typeface="AR Pゴシック体M" panose="020B0600000000000000" pitchFamily="50" charset="-128"/>
              </a:rPr>
              <a:t>09-4217-42898</a:t>
            </a:r>
            <a:r>
              <a:rPr lang="ja-JP" altLang="ja-JP" sz="1100" dirty="0" smtClean="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を利用することが可能。</a:t>
            </a:r>
          </a:p>
          <a:p>
            <a:r>
              <a:rPr lang="ja-JP" altLang="ja-JP" sz="1100" dirty="0">
                <a:latin typeface="AR Pゴシック体M" panose="020B0600000000000000" pitchFamily="50" charset="-128"/>
                <a:ea typeface="AR Pゴシック体M" panose="020B0600000000000000" pitchFamily="50" charset="-128"/>
              </a:rPr>
              <a:t>ホームページ：</a:t>
            </a:r>
          </a:p>
          <a:p>
            <a:r>
              <a:rPr lang="en-US" altLang="ja-JP" sz="1100" u="sng" dirty="0">
                <a:latin typeface="AR Pゴシック体M" panose="020B0600000000000000" pitchFamily="50" charset="-128"/>
                <a:ea typeface="AR Pゴシック体M" panose="020B0600000000000000" pitchFamily="50" charset="-128"/>
                <a:hlinkClick r:id="rId2"/>
              </a:rPr>
              <a:t>https://www.samitivejhospitals.com/samitivej-international-clinic/</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(5)Grand </a:t>
            </a:r>
            <a:r>
              <a:rPr lang="en-US" altLang="ja-JP" sz="1100" dirty="0" err="1">
                <a:latin typeface="AR Pゴシック体M" panose="020B0600000000000000" pitchFamily="50" charset="-128"/>
                <a:ea typeface="AR Pゴシック体M" panose="020B0600000000000000" pitchFamily="50" charset="-128"/>
              </a:rPr>
              <a:t>Hantha</a:t>
            </a:r>
            <a:r>
              <a:rPr lang="en-US" altLang="ja-JP" sz="1100" dirty="0">
                <a:latin typeface="AR Pゴシック体M" panose="020B0600000000000000" pitchFamily="50" charset="-128"/>
                <a:ea typeface="AR Pゴシック体M" panose="020B0600000000000000" pitchFamily="50" charset="-128"/>
              </a:rPr>
              <a:t> International Hospital </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24hours</a:t>
            </a:r>
            <a:r>
              <a:rPr lang="ja-JP" altLang="en-US" sz="1100" dirty="0" smtClean="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 3, </a:t>
            </a:r>
            <a:r>
              <a:rPr lang="en-US" altLang="ja-JP" sz="1100" dirty="0" err="1">
                <a:latin typeface="AR Pゴシック体M" panose="020B0600000000000000" pitchFamily="50" charset="-128"/>
                <a:ea typeface="AR Pゴシック体M" panose="020B0600000000000000" pitchFamily="50" charset="-128"/>
              </a:rPr>
              <a:t>Narnat</a:t>
            </a:r>
            <a:r>
              <a:rPr lang="en-US" altLang="ja-JP" sz="1100" dirty="0">
                <a:latin typeface="AR Pゴシック体M" panose="020B0600000000000000" pitchFamily="50" charset="-128"/>
                <a:ea typeface="AR Pゴシック体M" panose="020B0600000000000000" pitchFamily="50" charset="-128"/>
              </a:rPr>
              <a:t> Taw Street, Corner of </a:t>
            </a:r>
            <a:r>
              <a:rPr lang="en-US" altLang="ja-JP" sz="1100" dirty="0" err="1">
                <a:latin typeface="AR Pゴシック体M" panose="020B0600000000000000" pitchFamily="50" charset="-128"/>
                <a:ea typeface="AR Pゴシック体M" panose="020B0600000000000000" pitchFamily="50" charset="-128"/>
              </a:rPr>
              <a:t>Kyimyindaing</a:t>
            </a:r>
            <a:r>
              <a:rPr lang="en-US" altLang="ja-JP" sz="1100" dirty="0">
                <a:latin typeface="AR Pゴシック体M" panose="020B0600000000000000" pitchFamily="50" charset="-128"/>
                <a:ea typeface="AR Pゴシック体M" panose="020B0600000000000000" pitchFamily="50" charset="-128"/>
              </a:rPr>
              <a:t> and Strand road, </a:t>
            </a:r>
            <a:r>
              <a:rPr lang="en-US" altLang="ja-JP" sz="1100" dirty="0" err="1">
                <a:latin typeface="AR Pゴシック体M" panose="020B0600000000000000" pitchFamily="50" charset="-128"/>
                <a:ea typeface="AR Pゴシック体M" panose="020B0600000000000000" pitchFamily="50" charset="-128"/>
              </a:rPr>
              <a:t>Kamaryut</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01-523000, </a:t>
            </a:r>
            <a:r>
              <a:rPr lang="en-US" altLang="ja-JP" sz="1100" dirty="0" smtClean="0">
                <a:latin typeface="AR Pゴシック体M" panose="020B0600000000000000" pitchFamily="50" charset="-128"/>
                <a:ea typeface="AR Pゴシック体M" panose="020B0600000000000000" pitchFamily="50" charset="-128"/>
              </a:rPr>
              <a:t>01-2317596</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2017</a:t>
            </a:r>
            <a:r>
              <a:rPr lang="ja-JP" altLang="ja-JP" sz="1100" dirty="0">
                <a:latin typeface="AR Pゴシック体M" panose="020B0600000000000000" pitchFamily="50" charset="-128"/>
                <a:ea typeface="AR Pゴシック体M" panose="020B0600000000000000" pitchFamily="50" charset="-128"/>
              </a:rPr>
              <a:t>年に開院した新しい総合病院で，最新の医療機器を揃えている。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3"/>
              </a:rPr>
              <a:t>http://www.grandhantha.com/grandhantha/</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6</a:t>
            </a:r>
            <a:r>
              <a:rPr lang="en-US" altLang="ja-JP" sz="1100" dirty="0" smtClean="0">
                <a:latin typeface="AR Pゴシック体M" panose="020B0600000000000000" pitchFamily="50" charset="-128"/>
                <a:ea typeface="AR Pゴシック体M" panose="020B0600000000000000" pitchFamily="50" charset="-128"/>
              </a:rPr>
              <a:t>)Pun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Siloam Hospital (24 hours services)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Pun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Golf Estate Avenue,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Thayar</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09-772889922(Hot Line), 09-772889911</a:t>
            </a:r>
            <a:r>
              <a:rPr lang="ja-JP" altLang="en-US" sz="1100" dirty="0" smtClean="0">
                <a:latin typeface="AR Pゴシック体M" panose="020B0600000000000000" pitchFamily="50" charset="-128"/>
                <a:ea typeface="AR Pゴシック体M" panose="020B0600000000000000" pitchFamily="50" charset="-128"/>
              </a:rPr>
              <a:t>（緊急）</a:t>
            </a:r>
            <a:endParaRPr lang="en-US" altLang="ja-JP" sz="1100" dirty="0" smtClean="0">
              <a:latin typeface="AR Pゴシック体M" panose="020B0600000000000000" pitchFamily="50" charset="-128"/>
              <a:ea typeface="AR Pゴシック体M" panose="020B0600000000000000" pitchFamily="50" charset="-128"/>
            </a:endParaRPr>
          </a:p>
          <a:p>
            <a:r>
              <a:rPr lang="ja-JP" altLang="ja-JP" sz="1100" dirty="0" smtClean="0">
                <a:latin typeface="AR Pゴシック体M" panose="020B0600000000000000" pitchFamily="50" charset="-128"/>
                <a:ea typeface="AR Pゴシック体M" panose="020B0600000000000000" pitchFamily="50" charset="-128"/>
              </a:rPr>
              <a:t>概要</a:t>
            </a:r>
            <a:r>
              <a:rPr lang="ja-JP" altLang="ja-JP" sz="1100" dirty="0">
                <a:latin typeface="AR Pゴシック体M" panose="020B0600000000000000" pitchFamily="50" charset="-128"/>
                <a:ea typeface="AR Pゴシック体M" panose="020B0600000000000000" pitchFamily="50" charset="-128"/>
              </a:rPr>
              <a:t>：日本人が多く暮らす地域からは離れているが，ゴルフコースに隣接，ダウンタウンおよびスターシティに関連クリニックを有し，救急車も所有している。ミャンマー人も外国人も同料金。入院の際，食事の提供があ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4"/>
              </a:rPr>
              <a:t>https://www.punhlaingsiloamhospitals.com/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smtClean="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7</a:t>
            </a:r>
            <a:r>
              <a:rPr lang="en-US" altLang="ja-JP" sz="1100" dirty="0" smtClean="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Kan</a:t>
            </a:r>
            <a:r>
              <a:rPr lang="en-US" altLang="ja-JP" sz="1100" dirty="0">
                <a:latin typeface="AR Pゴシック体M" panose="020B0600000000000000" pitchFamily="50" charset="-128"/>
                <a:ea typeface="AR Pゴシック体M" panose="020B0600000000000000" pitchFamily="50" charset="-128"/>
              </a:rPr>
              <a:t> Thar </a:t>
            </a:r>
            <a:r>
              <a:rPr lang="en-US" altLang="ja-JP" sz="1100" dirty="0" err="1">
                <a:latin typeface="AR Pゴシック体M" panose="020B0600000000000000" pitchFamily="50" charset="-128"/>
                <a:ea typeface="AR Pゴシック体M" panose="020B0600000000000000" pitchFamily="50" charset="-128"/>
              </a:rPr>
              <a:t>Yar</a:t>
            </a:r>
            <a:r>
              <a:rPr lang="en-US" altLang="ja-JP" sz="1100" dirty="0">
                <a:latin typeface="AR Pゴシック体M" panose="020B0600000000000000" pitchFamily="50" charset="-128"/>
                <a:ea typeface="AR Pゴシック体M" panose="020B0600000000000000" pitchFamily="50" charset="-128"/>
              </a:rPr>
              <a:t> International Specialist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No.87, 6 1/2 Mile, Pyay Road, </a:t>
            </a:r>
            <a:r>
              <a:rPr lang="en-US" altLang="ja-JP" sz="1100" dirty="0" err="1">
                <a:latin typeface="AR Pゴシック体M" panose="020B0600000000000000" pitchFamily="50" charset="-128"/>
                <a:ea typeface="AR Pゴシック体M" panose="020B0600000000000000" pitchFamily="50" charset="-128"/>
              </a:rPr>
              <a:t>Hlaing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09-30511111,</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01-505284/01-505289</a:t>
            </a:r>
            <a:r>
              <a:rPr lang="ja-JP" altLang="ja-JP" sz="1100" dirty="0">
                <a:latin typeface="AR Pゴシック体M" panose="020B0600000000000000" pitchFamily="50" charset="-128"/>
                <a:ea typeface="AR Pゴシック体M" panose="020B0600000000000000" pitchFamily="50" charset="-128"/>
              </a:rPr>
              <a:t>(緊急</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01-7515605</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609</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概要：新しく開院された病院で，心臓と腎臓を専門としている。心疾患の場合，こちらの病院も受診の候補となりうる。</a:t>
            </a:r>
          </a:p>
          <a:p>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(8)AR YU International Hospital</a:t>
            </a:r>
          </a:p>
          <a:p>
            <a:r>
              <a:rPr lang="ja-JP" altLang="en-US"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No.400</a:t>
            </a:r>
            <a:r>
              <a:rPr lang="ja-JP" altLang="en-US"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Kyaikkasan</a:t>
            </a:r>
            <a:r>
              <a:rPr lang="ja-JP" altLang="en-US"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Road,</a:t>
            </a:r>
            <a:r>
              <a:rPr lang="ja-JP" altLang="en-US"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Tamwe</a:t>
            </a:r>
            <a:r>
              <a:rPr lang="ja-JP" altLang="en-US"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Township,Township</a:t>
            </a:r>
            <a:endParaRPr lang="en-US"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01-9376200(Press2</a:t>
            </a:r>
            <a:r>
              <a:rPr lang="ja-JP" altLang="en-US"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for</a:t>
            </a:r>
            <a:r>
              <a:rPr lang="ja-JP" altLang="en-US"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English</a:t>
            </a:r>
            <a:r>
              <a:rPr lang="en-US" altLang="ja-JP" sz="1100" dirty="0" smtClean="0">
                <a:latin typeface="AR Pゴシック体M" panose="020B0600000000000000" pitchFamily="50" charset="-128"/>
                <a:ea typeface="AR Pゴシック体M" panose="020B0600000000000000" pitchFamily="50" charset="-128"/>
              </a:rPr>
              <a:t>)</a:t>
            </a:r>
          </a:p>
          <a:p>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    </a:t>
            </a:r>
            <a:r>
              <a:rPr lang="ja-JP" altLang="en-US" sz="1100" dirty="0" smtClean="0">
                <a:latin typeface="AR Pゴシック体M" panose="020B0600000000000000" pitchFamily="50" charset="-128"/>
                <a:ea typeface="AR Pゴシック体M" panose="020B0600000000000000" pitchFamily="50" charset="-128"/>
              </a:rPr>
              <a:t>日本語</a:t>
            </a:r>
            <a:r>
              <a:rPr lang="ja-JP" altLang="en-US" sz="1100" dirty="0">
                <a:latin typeface="AR Pゴシック体M" panose="020B0600000000000000" pitchFamily="50" charset="-128"/>
                <a:ea typeface="AR Pゴシック体M" panose="020B0600000000000000" pitchFamily="50" charset="-128"/>
              </a:rPr>
              <a:t>直通</a:t>
            </a:r>
            <a:r>
              <a:rPr lang="en-US" altLang="ja-JP" sz="1100" dirty="0" smtClean="0">
                <a:latin typeface="AR Pゴシック体M" panose="020B0600000000000000" pitchFamily="50" charset="-128"/>
                <a:ea typeface="AR Pゴシック体M" panose="020B0600000000000000" pitchFamily="50" charset="-128"/>
              </a:rPr>
              <a:t>09-451320490, 09421742898</a:t>
            </a:r>
            <a:r>
              <a:rPr lang="ja-JP" altLang="en-US" sz="1100" dirty="0" smtClean="0">
                <a:latin typeface="AR Pゴシック体M" panose="020B0600000000000000" pitchFamily="50" charset="-128"/>
                <a:ea typeface="AR Pゴシック体M" panose="020B0600000000000000" pitchFamily="50" charset="-128"/>
              </a:rPr>
              <a:t>（ブルーアシスタンス）</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    09-774742557, 09-783531972</a:t>
            </a:r>
            <a:r>
              <a:rPr lang="ja-JP" altLang="en-US" sz="1100" dirty="0" smtClean="0">
                <a:latin typeface="AR Pゴシック体M" panose="020B0600000000000000" pitchFamily="50" charset="-128"/>
                <a:ea typeface="AR Pゴシック体M" panose="020B0600000000000000" pitchFamily="50" charset="-128"/>
              </a:rPr>
              <a:t>（緊急）</a:t>
            </a:r>
            <a:endParaRPr lang="en-US" altLang="ja-JP" sz="1100" dirty="0">
              <a:latin typeface="AR Pゴシック体M" panose="020B0600000000000000" pitchFamily="50" charset="-128"/>
              <a:ea typeface="AR Pゴシック体M" panose="020B0600000000000000" pitchFamily="50" charset="-128"/>
            </a:endParaRPr>
          </a:p>
          <a:p>
            <a:r>
              <a:rPr lang="ja-JP" altLang="en-US" sz="1100" dirty="0">
                <a:latin typeface="AR Pゴシック体M" panose="020B0600000000000000" pitchFamily="50" charset="-128"/>
                <a:ea typeface="AR Pゴシック体M" panose="020B0600000000000000" pitchFamily="50" charset="-128"/>
              </a:rPr>
              <a:t>概要：新しく開院された病院。</a:t>
            </a:r>
            <a:r>
              <a:rPr lang="en-US" altLang="ja-JP" sz="1100" dirty="0">
                <a:latin typeface="AR Pゴシック体M" panose="020B0600000000000000" pitchFamily="50" charset="-128"/>
                <a:ea typeface="AR Pゴシック体M" panose="020B0600000000000000" pitchFamily="50" charset="-128"/>
              </a:rPr>
              <a:t>24</a:t>
            </a:r>
            <a:r>
              <a:rPr lang="ja-JP" altLang="en-US" sz="1100" dirty="0">
                <a:latin typeface="AR Pゴシック体M" panose="020B0600000000000000" pitchFamily="50" charset="-128"/>
                <a:ea typeface="AR Pゴシック体M" panose="020B0600000000000000" pitchFamily="50" charset="-128"/>
              </a:rPr>
              <a:t>時間対応の救急外来あり。</a:t>
            </a:r>
            <a:endParaRPr lang="en-US" altLang="ja-JP" sz="1100" dirty="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ホームページ：</a:t>
            </a:r>
            <a:r>
              <a:rPr lang="en-US" altLang="ja-JP" sz="1200" u="sng" dirty="0">
                <a:latin typeface="AR Pゴシック体M" panose="020B0600000000000000" pitchFamily="50" charset="-128"/>
                <a:ea typeface="AR Pゴシック体M" panose="020B0600000000000000" pitchFamily="50" charset="-128"/>
                <a:hlinkClick r:id="rId5"/>
              </a:rPr>
              <a:t>http://www.aryuhospital.com/</a:t>
            </a:r>
            <a:endParaRPr lang="ja-JP" altLang="ja-JP" sz="12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a:p>
        </p:txBody>
      </p:sp>
    </p:spTree>
    <p:extLst>
      <p:ext uri="{BB962C8B-B14F-4D97-AF65-F5344CB8AC3E}">
        <p14:creationId xmlns:p14="http://schemas.microsoft.com/office/powerpoint/2010/main" val="50434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1219200"/>
            <a:ext cx="5562600" cy="8556188"/>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(9)Yangon General Hospital, New Yangon General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Bogyoke</a:t>
            </a:r>
            <a:r>
              <a:rPr lang="en-US" altLang="ja-JP" sz="1100" dirty="0">
                <a:latin typeface="AR Pゴシック体M" panose="020B0600000000000000" pitchFamily="50" charset="-128"/>
                <a:ea typeface="AR Pゴシック体M" panose="020B0600000000000000" pitchFamily="50" charset="-128"/>
              </a:rPr>
              <a:t> Aung San Road, Dagon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01-256112</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32/ 01-384494(New YGH)</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野戦病院の様相を呈しており，外国人が利用するにはややハードルが高いが，事故や事件の際の公的な証明を得なければならない場合や，他の私立病院ではできない検査・治療のために利用せざるを得ないことがある。</a:t>
            </a:r>
            <a:r>
              <a:rPr lang="en-US" altLang="ja-JP" sz="1100" dirty="0">
                <a:latin typeface="AR Pゴシック体M" panose="020B0600000000000000" pitchFamily="50" charset="-128"/>
                <a:ea typeface="AR Pゴシック体M" panose="020B0600000000000000" pitchFamily="50" charset="-128"/>
              </a:rPr>
              <a:t>24</a:t>
            </a:r>
            <a:r>
              <a:rPr lang="ja-JP" altLang="ja-JP" sz="1100" dirty="0">
                <a:latin typeface="AR Pゴシック体M" panose="020B0600000000000000" pitchFamily="50" charset="-128"/>
                <a:ea typeface="AR Pゴシック体M" panose="020B0600000000000000" pitchFamily="50" charset="-128"/>
              </a:rPr>
              <a:t>時間対応の救急外来あり。</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【小児科】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General Hospital (</a:t>
            </a:r>
            <a:r>
              <a:rPr lang="ja-JP" altLang="ja-JP" sz="1100" dirty="0">
                <a:latin typeface="AR Pゴシック体M" panose="020B0600000000000000" pitchFamily="50" charset="-128"/>
                <a:ea typeface="AR Pゴシック体M" panose="020B0600000000000000" pitchFamily="50" charset="-128"/>
              </a:rPr>
              <a:t>成人の対応も可能・ワクチン可</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No.60 G-1,</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New </a:t>
            </a:r>
            <a:r>
              <a:rPr lang="en-US" altLang="ja-JP" sz="1100" dirty="0" err="1">
                <a:latin typeface="AR Pゴシック体M" panose="020B0600000000000000" pitchFamily="50" charset="-128"/>
                <a:ea typeface="AR Pゴシック体M" panose="020B0600000000000000" pitchFamily="50" charset="-128"/>
              </a:rPr>
              <a:t>Parami</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Mayangone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01-660083, 01-651674, 01-657228</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32/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01-657930(</a:t>
            </a:r>
            <a:r>
              <a:rPr lang="ja-JP" altLang="ja-JP" sz="1100" dirty="0">
                <a:latin typeface="AR Pゴシック体M" panose="020B0600000000000000" pitchFamily="50" charset="-128"/>
                <a:ea typeface="AR Pゴシック体M" panose="020B0600000000000000" pitchFamily="50" charset="-128"/>
              </a:rPr>
              <a:t>救急外来</a:t>
            </a:r>
            <a:r>
              <a:rPr lang="en-US" altLang="ja-JP" sz="1100" dirty="0">
                <a:latin typeface="AR Pゴシック体M" panose="020B0600000000000000" pitchFamily="50" charset="-128"/>
                <a:ea typeface="AR Pゴシック体M" panose="020B0600000000000000" pitchFamily="50" charset="-128"/>
              </a:rPr>
              <a:t>; International Emergency Service)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概要：月～金曜日</a:t>
            </a:r>
            <a:r>
              <a:rPr lang="en-US" altLang="ja-JP" sz="1100" dirty="0">
                <a:latin typeface="AR Pゴシック体M" panose="020B0600000000000000" pitchFamily="50" charset="-128"/>
                <a:ea typeface="AR Pゴシック体M" panose="020B0600000000000000" pitchFamily="50" charset="-128"/>
              </a:rPr>
              <a:t>8:00-18:00, </a:t>
            </a:r>
            <a:r>
              <a:rPr lang="ja-JP" altLang="ja-JP" sz="1100" dirty="0">
                <a:latin typeface="AR Pゴシック体M" panose="020B0600000000000000" pitchFamily="50" charset="-128"/>
                <a:ea typeface="AR Pゴシック体M" panose="020B0600000000000000" pitchFamily="50" charset="-128"/>
              </a:rPr>
              <a:t>土曜日</a:t>
            </a:r>
            <a:r>
              <a:rPr lang="en-US" altLang="ja-JP" sz="1100" dirty="0">
                <a:latin typeface="AR Pゴシック体M" panose="020B0600000000000000" pitchFamily="50" charset="-128"/>
                <a:ea typeface="AR Pゴシック体M" panose="020B0600000000000000" pitchFamily="50" charset="-128"/>
              </a:rPr>
              <a:t>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12:00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日・祭日休診。</a:t>
            </a:r>
            <a:r>
              <a:rPr lang="en-US" altLang="ja-JP" sz="1100" dirty="0">
                <a:latin typeface="AR Pゴシック体M" panose="020B0600000000000000" pitchFamily="50" charset="-128"/>
                <a:ea typeface="AR Pゴシック体M" panose="020B0600000000000000" pitchFamily="50" charset="-128"/>
              </a:rPr>
              <a:t>24</a:t>
            </a:r>
            <a:r>
              <a:rPr lang="ja-JP" altLang="ja-JP" sz="1100" dirty="0">
                <a:latin typeface="AR Pゴシック体M" panose="020B0600000000000000" pitchFamily="50" charset="-128"/>
                <a:ea typeface="AR Pゴシック体M" panose="020B0600000000000000" pitchFamily="50" charset="-128"/>
              </a:rPr>
              <a:t>時間受付の救急外来あり。小児の受診，入院可能。外国人が最初に受診しやすい病院だが，デング熱や腸チフスの重症例等は，下記公立病院の受診が必要となることもある。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2"/>
              </a:rPr>
              <a:t>http://paramihospitalygn.com/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(2)Yangon Children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2, </a:t>
            </a:r>
            <a:r>
              <a:rPr lang="en-US" altLang="ja-JP" sz="1100" dirty="0" err="1">
                <a:latin typeface="AR Pゴシック体M" panose="020B0600000000000000" pitchFamily="50" charset="-128"/>
                <a:ea typeface="AR Pゴシック体M" panose="020B0600000000000000" pitchFamily="50" charset="-128"/>
              </a:rPr>
              <a:t>Pyi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Htaung</a:t>
            </a:r>
            <a:r>
              <a:rPr lang="en-US" altLang="ja-JP" sz="1100" dirty="0">
                <a:latin typeface="AR Pゴシック体M" panose="020B0600000000000000" pitchFamily="50" charset="-128"/>
                <a:ea typeface="AR Pゴシック体M" panose="020B0600000000000000" pitchFamily="50" charset="-128"/>
              </a:rPr>
              <a:t> Su </a:t>
            </a:r>
            <a:r>
              <a:rPr lang="en-US" altLang="ja-JP" sz="1100" dirty="0" err="1">
                <a:latin typeface="AR Pゴシック体M" panose="020B0600000000000000" pitchFamily="50" charset="-128"/>
                <a:ea typeface="AR Pゴシック体M" panose="020B0600000000000000" pitchFamily="50" charset="-128"/>
              </a:rPr>
              <a:t>Yeik</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Tha</a:t>
            </a:r>
            <a:r>
              <a:rPr lang="en-US" altLang="ja-JP" sz="1100" dirty="0">
                <a:latin typeface="AR Pゴシック体M" panose="020B0600000000000000" pitchFamily="50" charset="-128"/>
                <a:ea typeface="AR Pゴシック体M" panose="020B0600000000000000" pitchFamily="50" charset="-128"/>
              </a:rPr>
              <a:t> St., Dagon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01-222807</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10 (9</a:t>
            </a:r>
            <a:r>
              <a:rPr lang="ja-JP" altLang="ja-JP" sz="1100" dirty="0">
                <a:latin typeface="AR Pゴシック体M" panose="020B0600000000000000" pitchFamily="50" charset="-128"/>
                <a:ea typeface="AR Pゴシック体M" panose="020B0600000000000000" pitchFamily="50" charset="-128"/>
              </a:rPr>
              <a:t>を押すと交換手に繋がる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概要：救急外来あり。</a:t>
            </a:r>
          </a:p>
          <a:p>
            <a:r>
              <a:rPr lang="ja-JP" altLang="ja-JP" sz="1100" dirty="0">
                <a:latin typeface="AR Pゴシック体M" panose="020B0600000000000000" pitchFamily="50" charset="-128"/>
                <a:ea typeface="AR Pゴシック体M" panose="020B0600000000000000" pitchFamily="50" charset="-128"/>
              </a:rPr>
              <a:t>　ホームページ：</a:t>
            </a:r>
            <a:r>
              <a:rPr lang="en-US" altLang="ja-JP" sz="1100" u="sng" dirty="0">
                <a:latin typeface="AR Pゴシック体M" panose="020B0600000000000000" pitchFamily="50" charset="-128"/>
                <a:ea typeface="AR Pゴシック体M" panose="020B0600000000000000" pitchFamily="50" charset="-128"/>
                <a:hlinkClick r:id="rId3"/>
              </a:rPr>
              <a:t>http://yangonchildrenhospital.com/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Yankin</a:t>
            </a:r>
            <a:r>
              <a:rPr lang="en-US" altLang="ja-JP" sz="1100" dirty="0">
                <a:latin typeface="AR Pゴシック体M" panose="020B0600000000000000" pitchFamily="50" charset="-128"/>
                <a:ea typeface="AR Pゴシック体M" panose="020B0600000000000000" pitchFamily="50" charset="-128"/>
              </a:rPr>
              <a:t> Children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 </a:t>
            </a:r>
            <a:r>
              <a:rPr lang="ja-JP" altLang="ja-JP" sz="1100" dirty="0">
                <a:latin typeface="AR Pゴシック体M" panose="020B0600000000000000" pitchFamily="50" charset="-128"/>
                <a:ea typeface="AR Pゴシック体M" panose="020B0600000000000000" pitchFamily="50" charset="-128"/>
              </a:rPr>
              <a:t>ヤンゴン第</a:t>
            </a:r>
            <a:r>
              <a:rPr lang="en-US" altLang="ja-JP" sz="1100" dirty="0">
                <a:latin typeface="AR Pゴシック体M" panose="020B0600000000000000" pitchFamily="50" charset="-128"/>
                <a:ea typeface="AR Pゴシック体M" panose="020B0600000000000000" pitchFamily="50" charset="-128"/>
              </a:rPr>
              <a:t>2</a:t>
            </a:r>
            <a:r>
              <a:rPr lang="ja-JP" altLang="ja-JP" sz="1100" dirty="0">
                <a:latin typeface="AR Pゴシック体M" panose="020B0600000000000000" pitchFamily="50" charset="-128"/>
                <a:ea typeface="AR Pゴシック体M" panose="020B0600000000000000" pitchFamily="50" charset="-128"/>
              </a:rPr>
              <a:t>小児病院</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Thitsar</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Yankin</a:t>
            </a:r>
            <a:r>
              <a:rPr lang="en-US" altLang="ja-JP" sz="1100" dirty="0">
                <a:latin typeface="AR Pゴシック体M" panose="020B0600000000000000" pitchFamily="50" charset="-128"/>
                <a:ea typeface="AR Pゴシック体M" panose="020B0600000000000000" pitchFamily="50" charset="-128"/>
              </a:rPr>
              <a:t> T/S (Sedona Hotel</a:t>
            </a:r>
            <a:r>
              <a:rPr lang="ja-JP" altLang="ja-JP" sz="1100" dirty="0">
                <a:latin typeface="AR Pゴシック体M" panose="020B0600000000000000" pitchFamily="50" charset="-128"/>
                <a:ea typeface="AR Pゴシック体M" panose="020B0600000000000000" pitchFamily="50" charset="-128"/>
              </a:rPr>
              <a:t>の近く</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01-8550684</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5</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概要：救急外来あり。病院設備は比較的新しい。</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【眼科】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(1)American Vision</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No.397, </a:t>
            </a:r>
            <a:r>
              <a:rPr lang="en-US" altLang="ja-JP" sz="1100" dirty="0" err="1">
                <a:latin typeface="AR Pゴシック体M" panose="020B0600000000000000" pitchFamily="50" charset="-128"/>
                <a:ea typeface="AR Pゴシック体M" panose="020B0600000000000000" pitchFamily="50" charset="-128"/>
              </a:rPr>
              <a:t>Shwebontha</a:t>
            </a:r>
            <a:r>
              <a:rPr lang="en-US" altLang="ja-JP" sz="1100" dirty="0">
                <a:latin typeface="AR Pゴシック体M" panose="020B0600000000000000" pitchFamily="50" charset="-128"/>
                <a:ea typeface="AR Pゴシック体M" panose="020B0600000000000000" pitchFamily="50" charset="-128"/>
              </a:rPr>
              <a:t> St. (Upper Block), in front of </a:t>
            </a:r>
            <a:r>
              <a:rPr lang="en-US" altLang="ja-JP" sz="1100" dirty="0" err="1">
                <a:latin typeface="AR Pゴシック体M" panose="020B0600000000000000" pitchFamily="50" charset="-128"/>
                <a:ea typeface="AR Pゴシック体M" panose="020B0600000000000000" pitchFamily="50" charset="-128"/>
              </a:rPr>
              <a:t>Bogyoke</a:t>
            </a:r>
            <a:r>
              <a:rPr lang="en-US" altLang="ja-JP" sz="1100" dirty="0">
                <a:latin typeface="AR Pゴシック体M" panose="020B0600000000000000" pitchFamily="50" charset="-128"/>
                <a:ea typeface="AR Pゴシック体M" panose="020B0600000000000000" pitchFamily="50" charset="-128"/>
              </a:rPr>
              <a:t> Aung San Market,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smtClean="0">
                <a:latin typeface="AR Pゴシック体M" panose="020B0600000000000000" pitchFamily="50" charset="-128"/>
                <a:ea typeface="AR Pゴシック体M" panose="020B0600000000000000" pitchFamily="50" charset="-128"/>
              </a:rPr>
              <a:t>01-8242476</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01-8241897</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01-8241898, 09-750779103</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a:t>
            </a:r>
            <a:r>
              <a:rPr lang="en-US" altLang="ja-JP" sz="1100" dirty="0">
                <a:latin typeface="AR Pゴシック体M" panose="020B0600000000000000" pitchFamily="50" charset="-128"/>
                <a:ea typeface="AR Pゴシック体M" panose="020B0600000000000000" pitchFamily="50" charset="-128"/>
              </a:rPr>
              <a:t> 9:00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18:30 </a:t>
            </a:r>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無休</a:t>
            </a:r>
            <a:r>
              <a:rPr lang="en-US" altLang="ja-JP" sz="1100" dirty="0" smtClean="0">
                <a:latin typeface="AR Pゴシック体M" panose="020B0600000000000000" pitchFamily="50" charset="-128"/>
                <a:ea typeface="AR Pゴシック体M" panose="020B0600000000000000" pitchFamily="50" charset="-128"/>
              </a:rPr>
              <a:t>)</a:t>
            </a:r>
            <a:endParaRPr lang="en-US" altLang="ja-JP" sz="1100" dirty="0"/>
          </a:p>
          <a:p>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(2)IQ Vision Eye Care Centre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No.S-15, U Chit </a:t>
            </a:r>
            <a:r>
              <a:rPr lang="en-US" altLang="ja-JP" sz="1100" dirty="0" err="1">
                <a:latin typeface="AR Pゴシック体M" panose="020B0600000000000000" pitchFamily="50" charset="-128"/>
                <a:ea typeface="AR Pゴシック体M" panose="020B0600000000000000" pitchFamily="50" charset="-128"/>
              </a:rPr>
              <a:t>Maung</a:t>
            </a:r>
            <a:r>
              <a:rPr lang="en-US" altLang="ja-JP" sz="1100" dirty="0">
                <a:latin typeface="AR Pゴシック体M" panose="020B0600000000000000" pitchFamily="50" charset="-128"/>
                <a:ea typeface="AR Pゴシック体M" panose="020B0600000000000000" pitchFamily="50" charset="-128"/>
              </a:rPr>
              <a:t> Housing, U Chit </a:t>
            </a:r>
            <a:r>
              <a:rPr lang="en-US" altLang="ja-JP" sz="1100" dirty="0" err="1">
                <a:latin typeface="AR Pゴシック体M" panose="020B0600000000000000" pitchFamily="50" charset="-128"/>
                <a:ea typeface="AR Pゴシック体M" panose="020B0600000000000000" pitchFamily="50" charset="-128"/>
              </a:rPr>
              <a:t>Maung</a:t>
            </a:r>
            <a:r>
              <a:rPr lang="en-US" altLang="ja-JP" sz="1100" dirty="0">
                <a:latin typeface="AR Pゴシック体M" panose="020B0600000000000000" pitchFamily="50" charset="-128"/>
                <a:ea typeface="AR Pゴシック体M" panose="020B0600000000000000" pitchFamily="50" charset="-128"/>
              </a:rPr>
              <a:t> St., </a:t>
            </a:r>
            <a:r>
              <a:rPr lang="en-US" altLang="ja-JP" sz="1100" dirty="0" err="1">
                <a:latin typeface="AR Pゴシック体M" panose="020B0600000000000000" pitchFamily="50" charset="-128"/>
                <a:ea typeface="AR Pゴシック体M" panose="020B0600000000000000" pitchFamily="50" charset="-128"/>
              </a:rPr>
              <a:t>Tamwe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01-554010, </a:t>
            </a:r>
            <a:r>
              <a:rPr lang="en-US" altLang="ja-JP" sz="1100" dirty="0" smtClean="0">
                <a:latin typeface="AR Pゴシック体M" panose="020B0600000000000000" pitchFamily="50" charset="-128"/>
                <a:ea typeface="AR Pゴシック体M" panose="020B0600000000000000" pitchFamily="50" charset="-128"/>
              </a:rPr>
              <a:t>01-401208, 09-250550280, 09-799996</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a:t>
            </a:r>
            <a:r>
              <a:rPr lang="en-US" altLang="ja-JP" sz="1100" dirty="0">
                <a:latin typeface="AR Pゴシック体M" panose="020B0600000000000000" pitchFamily="50" charset="-128"/>
                <a:ea typeface="AR Pゴシック体M" panose="020B0600000000000000" pitchFamily="50" charset="-128"/>
              </a:rPr>
              <a:t> 9:00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19:00 (</a:t>
            </a:r>
            <a:r>
              <a:rPr lang="zh-TW" altLang="ja-JP" sz="1100" dirty="0">
                <a:latin typeface="AR Pゴシック体M" panose="020B0600000000000000" pitchFamily="50" charset="-128"/>
                <a:ea typeface="AR Pゴシック体M" panose="020B0600000000000000" pitchFamily="50" charset="-128"/>
              </a:rPr>
              <a:t>無休</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(3)Myanmar Eye Centre at </a:t>
            </a:r>
            <a:r>
              <a:rPr lang="en-US" altLang="ja-JP" sz="1100" dirty="0" smtClean="0">
                <a:latin typeface="AR Pゴシック体M" panose="020B0600000000000000" pitchFamily="50" charset="-128"/>
                <a:ea typeface="AR Pゴシック体M" panose="020B0600000000000000" pitchFamily="50" charset="-128"/>
              </a:rPr>
              <a:t>Grand </a:t>
            </a:r>
            <a:r>
              <a:rPr lang="en-US" altLang="ja-JP" sz="1100" dirty="0" err="1" smtClean="0">
                <a:latin typeface="AR Pゴシック体M" panose="020B0600000000000000" pitchFamily="50" charset="-128"/>
                <a:ea typeface="AR Pゴシック体M" panose="020B0600000000000000" pitchFamily="50" charset="-128"/>
              </a:rPr>
              <a:t>Hantha</a:t>
            </a:r>
            <a:r>
              <a:rPr lang="en-US" altLang="ja-JP" sz="1100" dirty="0" smtClean="0">
                <a:latin typeface="AR Pゴシック体M" panose="020B0600000000000000" pitchFamily="50" charset="-128"/>
                <a:ea typeface="AR Pゴシック体M" panose="020B0600000000000000" pitchFamily="50" charset="-128"/>
              </a:rPr>
              <a: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 2</a:t>
            </a:r>
            <a:r>
              <a:rPr lang="en-US" altLang="ja-JP" sz="1100" baseline="30000" dirty="0" smtClean="0">
                <a:latin typeface="AR Pゴシック体M" panose="020B0600000000000000" pitchFamily="50" charset="-128"/>
                <a:ea typeface="AR Pゴシック体M" panose="020B0600000000000000" pitchFamily="50" charset="-128"/>
              </a:rPr>
              <a:t>nd</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Floor, No.3 </a:t>
            </a:r>
            <a:r>
              <a:rPr lang="en-US" altLang="ja-JP" sz="1100" dirty="0" err="1" smtClean="0">
                <a:latin typeface="AR Pゴシック体M" panose="020B0600000000000000" pitchFamily="50" charset="-128"/>
                <a:ea typeface="AR Pゴシック体M" panose="020B0600000000000000" pitchFamily="50" charset="-128"/>
              </a:rPr>
              <a:t>Narnat</a:t>
            </a:r>
            <a:r>
              <a:rPr lang="en-US" altLang="ja-JP" sz="1100" dirty="0" smtClean="0">
                <a:latin typeface="AR Pゴシック体M" panose="020B0600000000000000" pitchFamily="50" charset="-128"/>
                <a:ea typeface="AR Pゴシック体M" panose="020B0600000000000000" pitchFamily="50" charset="-128"/>
              </a:rPr>
              <a:t> Taw Street, Corner of </a:t>
            </a:r>
            <a:r>
              <a:rPr lang="en-US" altLang="ja-JP" sz="1100" dirty="0" err="1" smtClean="0">
                <a:latin typeface="AR Pゴシック体M" panose="020B0600000000000000" pitchFamily="50" charset="-128"/>
                <a:ea typeface="AR Pゴシック体M" panose="020B0600000000000000" pitchFamily="50" charset="-128"/>
              </a:rPr>
              <a:t>Kyimyindaing</a:t>
            </a:r>
            <a:r>
              <a:rPr lang="en-US" altLang="ja-JP" sz="1100" dirty="0" smtClean="0">
                <a:latin typeface="AR Pゴシック体M" panose="020B0600000000000000" pitchFamily="50" charset="-128"/>
                <a:ea typeface="AR Pゴシック体M" panose="020B0600000000000000" pitchFamily="50" charset="-128"/>
              </a:rPr>
              <a:t> and Strand Road, </a:t>
            </a:r>
            <a:r>
              <a:rPr lang="en-US" altLang="ja-JP" sz="1100" dirty="0" err="1" smtClean="0">
                <a:latin typeface="AR Pゴシック体M" panose="020B0600000000000000" pitchFamily="50" charset="-128"/>
                <a:ea typeface="AR Pゴシック体M" panose="020B0600000000000000" pitchFamily="50" charset="-128"/>
              </a:rPr>
              <a:t>Kamaryut</a:t>
            </a:r>
            <a:r>
              <a:rPr lang="en-US" altLang="ja-JP" sz="1100" dirty="0" smtClean="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zh-TW" altLang="ja-JP" sz="1100" dirty="0" smtClean="0">
                <a:latin typeface="AR Pゴシック体M" panose="020B0600000000000000" pitchFamily="50" charset="-128"/>
                <a:ea typeface="AR Pゴシック体M" panose="020B0600000000000000" pitchFamily="50" charset="-128"/>
              </a:rPr>
              <a:t>：</a:t>
            </a:r>
            <a:r>
              <a:rPr lang="en-US" altLang="zh-TW" sz="1100" dirty="0" smtClean="0">
                <a:latin typeface="AR Pゴシック体M" panose="020B0600000000000000" pitchFamily="50" charset="-128"/>
                <a:ea typeface="AR Pゴシック体M" panose="020B0600000000000000" pitchFamily="50" charset="-128"/>
              </a:rPr>
              <a:t>09-778635000</a:t>
            </a:r>
            <a:r>
              <a:rPr lang="ja-JP" altLang="en-US" sz="1100" dirty="0" smtClean="0">
                <a:latin typeface="AR Pゴシック体M" panose="020B0600000000000000" pitchFamily="50" charset="-128"/>
                <a:ea typeface="AR Pゴシック体M" panose="020B0600000000000000" pitchFamily="50" charset="-128"/>
              </a:rPr>
              <a:t>（受付）</a:t>
            </a:r>
            <a:r>
              <a:rPr lang="en-US" altLang="ja-JP" sz="1100" dirty="0" smtClean="0">
                <a:latin typeface="AR Pゴシック体M" panose="020B0600000000000000" pitchFamily="50" charset="-128"/>
                <a:ea typeface="AR Pゴシック体M" panose="020B0600000000000000" pitchFamily="50" charset="-128"/>
              </a:rPr>
              <a:t>, 09-444437809</a:t>
            </a:r>
            <a:r>
              <a:rPr lang="ja-JP" altLang="en-US" sz="1100" dirty="0" smtClean="0">
                <a:latin typeface="AR Pゴシック体M" panose="020B0600000000000000" pitchFamily="50" charset="-128"/>
                <a:ea typeface="AR Pゴシック体M" panose="020B0600000000000000" pitchFamily="50" charset="-128"/>
              </a:rPr>
              <a:t>（英語可）</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診察時間：月～土曜日</a:t>
            </a:r>
            <a:r>
              <a:rPr lang="en-US" altLang="ja-JP" sz="1100" dirty="0">
                <a:latin typeface="AR Pゴシック体M" panose="020B0600000000000000" pitchFamily="50" charset="-128"/>
                <a:ea typeface="AR Pゴシック体M" panose="020B0600000000000000" pitchFamily="50" charset="-128"/>
              </a:rPr>
              <a:t> 9:30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14:30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概要：眼科専門医</a:t>
            </a:r>
            <a:r>
              <a:rPr lang="en-US" altLang="ja-JP" sz="1100" dirty="0">
                <a:latin typeface="AR Pゴシック体M" panose="020B0600000000000000" pitchFamily="50" charset="-128"/>
                <a:ea typeface="AR Pゴシック体M" panose="020B0600000000000000" pitchFamily="50" charset="-128"/>
              </a:rPr>
              <a:t> Dr. </a:t>
            </a:r>
            <a:r>
              <a:rPr lang="en-US" altLang="ja-JP" sz="1100" dirty="0" err="1">
                <a:latin typeface="AR Pゴシック体M" panose="020B0600000000000000" pitchFamily="50" charset="-128"/>
                <a:ea typeface="AR Pゴシック体M" panose="020B0600000000000000" pitchFamily="50" charset="-128"/>
              </a:rPr>
              <a:t>Zaw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Minn</a:t>
            </a:r>
            <a:r>
              <a:rPr lang="en-US" altLang="ja-JP" sz="1100" dirty="0">
                <a:latin typeface="AR Pゴシック体M" panose="020B0600000000000000" pitchFamily="50" charset="-128"/>
                <a:ea typeface="AR Pゴシック体M" panose="020B0600000000000000" pitchFamily="50" charset="-128"/>
              </a:rPr>
              <a:t> Din</a:t>
            </a:r>
            <a:r>
              <a:rPr lang="ja-JP" altLang="ja-JP" sz="1100" dirty="0">
                <a:latin typeface="AR Pゴシック体M" panose="020B0600000000000000" pitchFamily="50" charset="-128"/>
                <a:ea typeface="AR Pゴシック体M" panose="020B0600000000000000" pitchFamily="50" charset="-128"/>
              </a:rPr>
              <a:t>勤務</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 </a:t>
            </a:r>
          </a:p>
          <a:p>
            <a:endParaRPr lang="ja-JP" altLang="en-US" sz="11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310618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0575" y="914400"/>
            <a:ext cx="5715000" cy="9064020"/>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【皮膚科】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and Son Skin Centre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444, 1st Floor,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a:t>
            </a:r>
            <a:r>
              <a:rPr lang="en-US" altLang="ja-JP" sz="1100" dirty="0" err="1">
                <a:latin typeface="AR Pゴシック体M" panose="020B0600000000000000" pitchFamily="50" charset="-128"/>
                <a:ea typeface="AR Pゴシック体M" panose="020B0600000000000000" pitchFamily="50" charset="-128"/>
              </a:rPr>
              <a:t>Tha</a:t>
            </a:r>
            <a:r>
              <a:rPr lang="en-US" altLang="ja-JP" sz="1100" dirty="0">
                <a:latin typeface="AR Pゴシック体M" panose="020B0600000000000000" pitchFamily="50" charset="-128"/>
                <a:ea typeface="AR Pゴシック体M" panose="020B0600000000000000" pitchFamily="50" charset="-128"/>
              </a:rPr>
              <a:t> St.,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 (American Vision</a:t>
            </a:r>
            <a:r>
              <a:rPr lang="ja-JP" altLang="ja-JP" sz="1100" dirty="0">
                <a:latin typeface="AR Pゴシック体M" panose="020B0600000000000000" pitchFamily="50" charset="-128"/>
                <a:ea typeface="AR Pゴシック体M" panose="020B0600000000000000" pitchFamily="50" charset="-128"/>
              </a:rPr>
              <a:t>の向かい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01-256045, 01-382247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概要並びに診察時間：月～土曜日</a:t>
            </a:r>
            <a:r>
              <a:rPr lang="en-US" altLang="ja-JP" sz="1100" dirty="0">
                <a:latin typeface="AR Pゴシック体M" panose="020B0600000000000000" pitchFamily="50" charset="-128"/>
                <a:ea typeface="AR Pゴシック体M" panose="020B0600000000000000" pitchFamily="50" charset="-128"/>
              </a:rPr>
              <a:t> 11:00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16:00</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Dr. </a:t>
            </a:r>
            <a:r>
              <a:rPr lang="en-US" altLang="ja-JP" sz="1100" dirty="0" err="1">
                <a:latin typeface="AR Pゴシック体M" panose="020B0600000000000000" pitchFamily="50" charset="-128"/>
                <a:ea typeface="AR Pゴシック体M" panose="020B0600000000000000" pitchFamily="50" charset="-128"/>
              </a:rPr>
              <a:t>Daw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Myint</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Gyi</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日曜日</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12:00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14:00 </a:t>
            </a:r>
            <a:r>
              <a:rPr lang="ja-JP" altLang="ja-JP" sz="1100" dirty="0">
                <a:latin typeface="AR Pゴシック体M" panose="020B0600000000000000" pitchFamily="50" charset="-128"/>
                <a:ea typeface="AR Pゴシック体M" panose="020B0600000000000000" pitchFamily="50" charset="-128"/>
              </a:rPr>
              <a:t>他の皮膚科専門医</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(2)Aye </a:t>
            </a:r>
            <a:r>
              <a:rPr lang="en-US" altLang="ja-JP" sz="1100" dirty="0" err="1">
                <a:latin typeface="AR Pゴシック体M" panose="020B0600000000000000" pitchFamily="50" charset="-128"/>
                <a:ea typeface="AR Pゴシック体M" panose="020B0600000000000000" pitchFamily="50" charset="-128"/>
              </a:rPr>
              <a:t>Yeikha</a:t>
            </a:r>
            <a:r>
              <a:rPr lang="en-US" altLang="ja-JP" sz="1100" dirty="0">
                <a:latin typeface="AR Pゴシック体M" panose="020B0600000000000000" pitchFamily="50" charset="-128"/>
                <a:ea typeface="AR Pゴシック体M" panose="020B0600000000000000" pitchFamily="50" charset="-128"/>
              </a:rPr>
              <a:t> Clinic </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No.340,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Thar St.,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zh-TW"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01-8245351</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01-8253986, 09-759937008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a:t>
            </a:r>
            <a:r>
              <a:rPr lang="zh-TW" altLang="ja-JP" sz="1100" dirty="0" smtClean="0">
                <a:latin typeface="AR Pゴシック体M" panose="020B0600000000000000" pitchFamily="50" charset="-128"/>
                <a:ea typeface="AR Pゴシック体M" panose="020B0600000000000000" pitchFamily="50" charset="-128"/>
              </a:rPr>
              <a:t>月</a:t>
            </a:r>
            <a:r>
              <a:rPr lang="ja-JP" altLang="en-US" sz="1100" dirty="0" smtClean="0">
                <a:latin typeface="AR Pゴシック体M" panose="020B0600000000000000" pitchFamily="50" charset="-128"/>
                <a:ea typeface="AR Pゴシック体M" panose="020B0600000000000000" pitchFamily="50" charset="-128"/>
              </a:rPr>
              <a:t>・水・金</a:t>
            </a:r>
            <a:r>
              <a:rPr lang="zh-TW" altLang="ja-JP" sz="1100" dirty="0" smtClean="0">
                <a:latin typeface="AR Pゴシック体M" panose="020B0600000000000000" pitchFamily="50" charset="-128"/>
                <a:ea typeface="AR Pゴシック体M" panose="020B0600000000000000" pitchFamily="50" charset="-128"/>
              </a:rPr>
              <a:t>曜日</a:t>
            </a:r>
            <a:r>
              <a:rPr lang="en-US" altLang="ja-JP" sz="1100" dirty="0" smtClean="0">
                <a:latin typeface="AR Pゴシック体M" panose="020B0600000000000000" pitchFamily="50" charset="-128"/>
                <a:ea typeface="AR Pゴシック体M" panose="020B0600000000000000" pitchFamily="50" charset="-128"/>
              </a:rPr>
              <a:t> 13:00</a:t>
            </a:r>
            <a:r>
              <a:rPr lang="zh-TW"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14:30</a:t>
            </a:r>
            <a:r>
              <a:rPr lang="ja-JP" altLang="ja-JP" sz="1100" dirty="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Dr. Win </a:t>
            </a:r>
            <a:r>
              <a:rPr lang="en-US" altLang="ja-JP" sz="1100" dirty="0" err="1">
                <a:latin typeface="AR Pゴシック体M" panose="020B0600000000000000" pitchFamily="50" charset="-128"/>
                <a:ea typeface="AR Pゴシック体M" panose="020B0600000000000000" pitchFamily="50" charset="-128"/>
              </a:rPr>
              <a:t>Naing</a:t>
            </a:r>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上記医師</a:t>
            </a:r>
            <a:r>
              <a:rPr lang="ja-JP" altLang="ja-JP" sz="1100" dirty="0">
                <a:latin typeface="AR Pゴシック体M" panose="020B0600000000000000" pitchFamily="50" charset="-128"/>
                <a:ea typeface="AR Pゴシック体M" panose="020B0600000000000000" pitchFamily="50" charset="-128"/>
              </a:rPr>
              <a:t>は</a:t>
            </a:r>
            <a:r>
              <a:rPr lang="zh-TW" altLang="ja-JP" sz="1100" dirty="0">
                <a:latin typeface="AR Pゴシック体M" panose="020B0600000000000000" pitchFamily="50" charset="-128"/>
                <a:ea typeface="AR Pゴシック体M" panose="020B0600000000000000" pitchFamily="50" charset="-128"/>
              </a:rPr>
              <a:t>月</a:t>
            </a:r>
            <a:r>
              <a:rPr lang="ja-JP"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金</a:t>
            </a:r>
            <a:r>
              <a:rPr lang="ja-JP" altLang="ja-JP" sz="1100" dirty="0">
                <a:latin typeface="AR Pゴシック体M" panose="020B0600000000000000" pitchFamily="50" charset="-128"/>
                <a:ea typeface="AR Pゴシック体M" panose="020B0600000000000000" pitchFamily="50" charset="-128"/>
              </a:rPr>
              <a:t>・</a:t>
            </a:r>
            <a:r>
              <a:rPr lang="zh-TW" altLang="ja-JP" sz="1100" dirty="0">
                <a:latin typeface="AR Pゴシック体M" panose="020B0600000000000000" pitchFamily="50" charset="-128"/>
                <a:ea typeface="AR Pゴシック体M" panose="020B0600000000000000" pitchFamily="50" charset="-128"/>
              </a:rPr>
              <a:t>日曜日</a:t>
            </a:r>
            <a:r>
              <a:rPr lang="ja-JP" altLang="ja-JP" sz="1100" dirty="0" smtClean="0">
                <a:latin typeface="AR Pゴシック体M" panose="020B0600000000000000" pitchFamily="50" charset="-128"/>
                <a:ea typeface="AR Pゴシック体M" panose="020B0600000000000000" pitchFamily="50" charset="-128"/>
              </a:rPr>
              <a:t>の</a:t>
            </a:r>
            <a:r>
              <a:rPr lang="en-US" altLang="ja-JP" sz="1100" dirty="0" smtClean="0">
                <a:latin typeface="AR Pゴシック体M" panose="020B0600000000000000" pitchFamily="50" charset="-128"/>
                <a:ea typeface="AR Pゴシック体M" panose="020B0600000000000000" pitchFamily="50" charset="-128"/>
              </a:rPr>
              <a:t>9:00</a:t>
            </a:r>
            <a:r>
              <a:rPr lang="ja-JP" altLang="en-US" sz="1100" dirty="0" smtClean="0">
                <a:latin typeface="AR Pゴシック体M" panose="020B0600000000000000" pitchFamily="50" charset="-128"/>
                <a:ea typeface="AR Pゴシック体M" panose="020B0600000000000000" pitchFamily="50" charset="-128"/>
              </a:rPr>
              <a:t>から</a:t>
            </a:r>
            <a:r>
              <a:rPr lang="en-US" altLang="ja-JP" sz="1100" dirty="0" err="1" smtClean="0">
                <a:latin typeface="AR Pゴシック体M" panose="020B0600000000000000" pitchFamily="50" charset="-128"/>
                <a:ea typeface="AR Pゴシック体M" panose="020B0600000000000000" pitchFamily="50" charset="-128"/>
              </a:rPr>
              <a:t>Witoriya</a:t>
            </a:r>
            <a:r>
              <a:rPr lang="en-US" altLang="ja-JP" sz="1100" dirty="0" smtClean="0">
                <a:latin typeface="AR Pゴシック体M" panose="020B0600000000000000" pitchFamily="50" charset="-128"/>
                <a:ea typeface="AR Pゴシック体M" panose="020B0600000000000000" pitchFamily="50" charset="-128"/>
              </a:rPr>
              <a:t> </a:t>
            </a:r>
            <a:r>
              <a:rPr lang="en-US" altLang="ja-JP" sz="1100" dirty="0">
                <a:latin typeface="AR Pゴシック体M" panose="020B0600000000000000" pitchFamily="50" charset="-128"/>
                <a:ea typeface="AR Pゴシック体M" panose="020B0600000000000000" pitchFamily="50" charset="-128"/>
              </a:rPr>
              <a:t>General Hospital</a:t>
            </a:r>
            <a:r>
              <a:rPr lang="ja-JP" altLang="ja-JP" sz="1100" dirty="0">
                <a:latin typeface="AR Pゴシック体M" panose="020B0600000000000000" pitchFamily="50" charset="-128"/>
                <a:ea typeface="AR Pゴシック体M" panose="020B0600000000000000" pitchFamily="50" charset="-128"/>
              </a:rPr>
              <a:t>に</a:t>
            </a:r>
            <a:r>
              <a:rPr lang="zh-TW" altLang="ja-JP" sz="1100" dirty="0">
                <a:latin typeface="AR Pゴシック体M" panose="020B0600000000000000" pitchFamily="50" charset="-128"/>
                <a:ea typeface="AR Pゴシック体M" panose="020B0600000000000000" pitchFamily="50" charset="-128"/>
              </a:rPr>
              <a:t>勤務</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火・土曜日</a:t>
            </a:r>
            <a:r>
              <a:rPr lang="en-US" altLang="ja-JP" sz="1100" dirty="0" smtClean="0">
                <a:latin typeface="AR Pゴシック体M" panose="020B0600000000000000" pitchFamily="50" charset="-128"/>
                <a:ea typeface="AR Pゴシック体M" panose="020B0600000000000000" pitchFamily="50" charset="-128"/>
              </a:rPr>
              <a:t>13:30</a:t>
            </a:r>
            <a:r>
              <a:rPr lang="ja-JP" altLang="ja-JP" sz="1100" dirty="0">
                <a:latin typeface="AR Pゴシック体M" panose="020B0600000000000000" pitchFamily="50" charset="-128"/>
                <a:ea typeface="AR Pゴシック体M" panose="020B0600000000000000" pitchFamily="50" charset="-128"/>
              </a:rPr>
              <a:t>～</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Gon</a:t>
            </a:r>
            <a:r>
              <a:rPr lang="en-US" altLang="ja-JP" sz="1100" dirty="0">
                <a:latin typeface="AR Pゴシック体M" panose="020B0600000000000000" pitchFamily="50" charset="-128"/>
                <a:ea typeface="AR Pゴシック体M" panose="020B0600000000000000" pitchFamily="50" charset="-128"/>
              </a:rPr>
              <a:t> Dine Specialist Centre</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SSC</a:t>
            </a:r>
            <a:r>
              <a:rPr lang="zh-TW"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に勤務）</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(3)Sakura Hospital(</a:t>
            </a:r>
            <a:r>
              <a:rPr lang="ja-JP" altLang="ja-JP" sz="1100" dirty="0">
                <a:latin typeface="AR Pゴシック体M" panose="020B0600000000000000" pitchFamily="50" charset="-128"/>
                <a:ea typeface="AR Pゴシック体M" panose="020B0600000000000000" pitchFamily="50" charset="-128"/>
              </a:rPr>
              <a:t>要予約</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No.23, Shin Saw Pu Road, </a:t>
            </a:r>
            <a:r>
              <a:rPr lang="en-US" altLang="ja-JP" sz="1100" dirty="0" err="1">
                <a:latin typeface="AR Pゴシック体M" panose="020B0600000000000000" pitchFamily="50" charset="-128"/>
                <a:ea typeface="AR Pゴシック体M" panose="020B0600000000000000" pitchFamily="50" charset="-128"/>
              </a:rPr>
              <a:t>Sanchaung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smtClean="0">
                <a:latin typeface="AR Pゴシック体M" panose="020B0600000000000000" pitchFamily="50" charset="-128"/>
                <a:ea typeface="AR Pゴシック体M" panose="020B0600000000000000" pitchFamily="50" charset="-128"/>
              </a:rPr>
              <a:t>01-512668, 01-512669</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概要並びに診察時間：</a:t>
            </a:r>
            <a:r>
              <a:rPr lang="en-US" altLang="ja-JP" sz="1100" dirty="0">
                <a:latin typeface="AR Pゴシック体M" panose="020B0600000000000000" pitchFamily="50" charset="-128"/>
                <a:ea typeface="AR Pゴシック体M" panose="020B0600000000000000" pitchFamily="50" charset="-128"/>
              </a:rPr>
              <a:t>18:00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19:00</a:t>
            </a:r>
            <a:endParaRPr lang="en-US" altLang="ja-JP" sz="1100" dirty="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※Dr</a:t>
            </a:r>
            <a:r>
              <a:rPr lang="en-US" altLang="ja-JP" sz="1100" dirty="0">
                <a:latin typeface="AR Pゴシック体M" panose="020B0600000000000000" pitchFamily="50" charset="-128"/>
                <a:ea typeface="AR Pゴシック体M" panose="020B0600000000000000" pitchFamily="50" charset="-128"/>
              </a:rPr>
              <a:t>. Aung </a:t>
            </a:r>
            <a:r>
              <a:rPr lang="en-US" altLang="ja-JP" sz="1100" dirty="0" err="1">
                <a:latin typeface="AR Pゴシック体M" panose="020B0600000000000000" pitchFamily="50" charset="-128"/>
                <a:ea typeface="AR Pゴシック体M" panose="020B0600000000000000" pitchFamily="50" charset="-128"/>
              </a:rPr>
              <a:t>Gyi</a:t>
            </a:r>
            <a:r>
              <a:rPr lang="en-US" altLang="ja-JP" sz="1100" dirty="0">
                <a:latin typeface="AR Pゴシック体M" panose="020B0600000000000000" pitchFamily="50" charset="-128"/>
                <a:ea typeface="AR Pゴシック体M" panose="020B0600000000000000" pitchFamily="50" charset="-128"/>
              </a:rPr>
              <a:t>(</a:t>
            </a:r>
            <a:r>
              <a:rPr lang="zh-TW" altLang="ja-JP" sz="1100" dirty="0" smtClean="0">
                <a:latin typeface="AR Pゴシック体M" panose="020B0600000000000000" pitchFamily="50" charset="-128"/>
                <a:ea typeface="AR Pゴシック体M" panose="020B0600000000000000" pitchFamily="50" charset="-128"/>
              </a:rPr>
              <a:t>要予約</a:t>
            </a:r>
            <a:r>
              <a:rPr lang="ja-JP" altLang="en-US" sz="1100" dirty="0" err="1" smtClean="0">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日本語可</a:t>
            </a:r>
            <a:r>
              <a:rPr lang="ja-JP" altLang="en-US" sz="1100" dirty="0" smtClean="0">
                <a:latin typeface="AR Pゴシック体M" panose="020B0600000000000000" pitchFamily="50" charset="-128"/>
                <a:ea typeface="AR Pゴシック体M" panose="020B0600000000000000" pitchFamily="50" charset="-128"/>
              </a:rPr>
              <a:t>）は土曜日</a:t>
            </a:r>
            <a:r>
              <a:rPr lang="en-US" altLang="ja-JP" sz="1100" dirty="0" smtClean="0">
                <a:latin typeface="AR Pゴシック体M" panose="020B0600000000000000" pitchFamily="50" charset="-128"/>
                <a:ea typeface="AR Pゴシック体M" panose="020B0600000000000000" pitchFamily="50" charset="-128"/>
              </a:rPr>
              <a:t>09:00</a:t>
            </a:r>
            <a:r>
              <a:rPr lang="ja-JP" altLang="en-US" sz="1100" dirty="0" smtClean="0">
                <a:latin typeface="AR Pゴシック体M" panose="020B0600000000000000" pitchFamily="50" charset="-128"/>
                <a:ea typeface="AR Pゴシック体M" panose="020B0600000000000000" pitchFamily="50" charset="-128"/>
              </a:rPr>
              <a:t>～，日曜日</a:t>
            </a:r>
            <a:r>
              <a:rPr lang="en-US" altLang="ja-JP" sz="1100" dirty="0" smtClean="0">
                <a:latin typeface="AR Pゴシック体M" panose="020B0600000000000000" pitchFamily="50" charset="-128"/>
                <a:ea typeface="AR Pゴシック体M" panose="020B0600000000000000" pitchFamily="50" charset="-128"/>
              </a:rPr>
              <a:t>16:00</a:t>
            </a:r>
            <a:r>
              <a:rPr lang="ja-JP" altLang="en-US" sz="1100" dirty="0" smtClean="0">
                <a:latin typeface="AR Pゴシック体M" panose="020B0600000000000000" pitchFamily="50" charset="-128"/>
                <a:ea typeface="AR Pゴシック体M" panose="020B0600000000000000" pitchFamily="50" charset="-128"/>
              </a:rPr>
              <a:t>～のみ勤務）</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【耳鼻咽喉科】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a:t>
            </a:r>
            <a:r>
              <a:rPr lang="en-US" altLang="ja-JP" sz="1100" dirty="0" err="1">
                <a:latin typeface="AR Pゴシック体M" panose="020B0600000000000000" pitchFamily="50" charset="-128"/>
                <a:ea typeface="AR Pゴシック体M" panose="020B0600000000000000" pitchFamily="50" charset="-128"/>
              </a:rPr>
              <a:t>Witoriya</a:t>
            </a:r>
            <a:r>
              <a:rPr lang="en-US" altLang="ja-JP" sz="1100" dirty="0">
                <a:latin typeface="AR Pゴシック体M" panose="020B0600000000000000" pitchFamily="50" charset="-128"/>
                <a:ea typeface="AR Pゴシック体M" panose="020B0600000000000000" pitchFamily="50" charset="-128"/>
              </a:rPr>
              <a:t> General Hospital (Victoria Hospital) ENT Center</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 No.68 </a:t>
            </a:r>
            <a:r>
              <a:rPr lang="en-US" altLang="ja-JP" sz="1100" dirty="0" err="1">
                <a:latin typeface="AR Pゴシック体M" panose="020B0600000000000000" pitchFamily="50" charset="-128"/>
                <a:ea typeface="AR Pゴシック体M" panose="020B0600000000000000" pitchFamily="50" charset="-128"/>
              </a:rPr>
              <a:t>Tawwin</a:t>
            </a:r>
            <a:r>
              <a:rPr lang="en-US" altLang="ja-JP" sz="1100" dirty="0">
                <a:latin typeface="AR Pゴシック体M" panose="020B0600000000000000" pitchFamily="50" charset="-128"/>
                <a:ea typeface="AR Pゴシック体M" panose="020B0600000000000000" pitchFamily="50" charset="-128"/>
              </a:rPr>
              <a:t> Rd, 9 Mile, </a:t>
            </a:r>
            <a:r>
              <a:rPr lang="en-US" altLang="ja-JP" sz="1100" dirty="0" err="1">
                <a:latin typeface="AR Pゴシック体M" panose="020B0600000000000000" pitchFamily="50" charset="-128"/>
                <a:ea typeface="AR Pゴシック体M" panose="020B0600000000000000" pitchFamily="50" charset="-128"/>
              </a:rPr>
              <a:t>Mayangone</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01-9666126, 01-9666128, 01-9666135, 01-9666141, 09-783666141</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2</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概要：曜日によって診察時間が異なるため，要確認。</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【歯科】</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1)HAMASHIMA Dental Clinic</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ja-JP" altLang="ja-JP"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No.101, 51th Street Middle Block, </a:t>
            </a:r>
            <a:r>
              <a:rPr lang="en-US" altLang="ja-JP" sz="1100" dirty="0" err="1" smtClean="0">
                <a:latin typeface="AR Pゴシック体M" panose="020B0600000000000000" pitchFamily="50" charset="-128"/>
                <a:ea typeface="AR Pゴシック体M" panose="020B0600000000000000" pitchFamily="50" charset="-128"/>
              </a:rPr>
              <a:t>Pazundaung</a:t>
            </a:r>
            <a:r>
              <a:rPr lang="en-US" altLang="ja-JP" sz="1100" dirty="0" smtClean="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 </a:t>
            </a:r>
            <a:r>
              <a:rPr lang="en-US" altLang="ja-JP" sz="1100" dirty="0" smtClean="0">
                <a:latin typeface="AR Pゴシック体M" panose="020B0600000000000000" pitchFamily="50" charset="-128"/>
                <a:ea typeface="AR Pゴシック体M" panose="020B0600000000000000" pitchFamily="50" charset="-128"/>
              </a:rPr>
              <a:t>09-43036298</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Han </a:t>
            </a:r>
            <a:r>
              <a:rPr lang="en-US" altLang="ja-JP" sz="1100" dirty="0" err="1">
                <a:latin typeface="AR Pゴシック体M" panose="020B0600000000000000" pitchFamily="50" charset="-128"/>
                <a:ea typeface="AR Pゴシック体M" panose="020B0600000000000000" pitchFamily="50" charset="-128"/>
              </a:rPr>
              <a:t>Kyaw</a:t>
            </a:r>
            <a:r>
              <a:rPr lang="en-US" altLang="ja-JP" sz="1100" dirty="0">
                <a:latin typeface="AR Pゴシック体M" panose="020B0600000000000000" pitchFamily="50" charset="-128"/>
                <a:ea typeface="AR Pゴシック体M" panose="020B0600000000000000" pitchFamily="50" charset="-128"/>
              </a:rPr>
              <a:t> Lin </a:t>
            </a:r>
            <a:r>
              <a:rPr lang="ja-JP" altLang="en-US" sz="1100" dirty="0" smtClean="0">
                <a:latin typeface="AR Pゴシック体M" panose="020B0600000000000000" pitchFamily="50" charset="-128"/>
                <a:ea typeface="AR Pゴシック体M" panose="020B0600000000000000" pitchFamily="50" charset="-128"/>
              </a:rPr>
              <a:t>は月～土曜日</a:t>
            </a:r>
            <a:r>
              <a:rPr lang="ja-JP" altLang="ja-JP" sz="1100" dirty="0" smtClean="0">
                <a:latin typeface="AR Pゴシック体M" panose="020B0600000000000000" pitchFamily="50" charset="-128"/>
                <a:ea typeface="AR Pゴシック体M" panose="020B0600000000000000" pitchFamily="50" charset="-128"/>
              </a:rPr>
              <a:t>勤務</a:t>
            </a:r>
            <a:r>
              <a:rPr lang="ja-JP" altLang="en-US" sz="1100" dirty="0" smtClean="0">
                <a:latin typeface="AR Pゴシック体M" panose="020B0600000000000000" pitchFamily="50" charset="-128"/>
                <a:ea typeface="AR Pゴシック体M" panose="020B0600000000000000" pitchFamily="50" charset="-128"/>
              </a:rPr>
              <a:t>（要</a:t>
            </a:r>
            <a:r>
              <a:rPr lang="ja-JP" altLang="ja-JP" sz="1100" dirty="0" smtClean="0">
                <a:latin typeface="AR Pゴシック体M" panose="020B0600000000000000" pitchFamily="50" charset="-128"/>
                <a:ea typeface="AR Pゴシック体M" panose="020B0600000000000000" pitchFamily="50" charset="-128"/>
              </a:rPr>
              <a:t>予約</a:t>
            </a:r>
            <a:r>
              <a:rPr lang="ja-JP" altLang="en-US" sz="1100" dirty="0" smtClean="0">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日本</a:t>
            </a:r>
            <a:r>
              <a:rPr lang="ja-JP" altLang="ja-JP" sz="1100" dirty="0">
                <a:latin typeface="AR Pゴシック体M" panose="020B0600000000000000" pitchFamily="50" charset="-128"/>
                <a:ea typeface="AR Pゴシック体M" panose="020B0600000000000000" pitchFamily="50" charset="-128"/>
              </a:rPr>
              <a:t>で教育を受けており，日本語堪能。 </a:t>
            </a: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Bhone</a:t>
            </a:r>
            <a:r>
              <a:rPr lang="en-US" altLang="ja-JP" sz="1100" dirty="0">
                <a:latin typeface="AR Pゴシック体M" panose="020B0600000000000000" pitchFamily="50" charset="-128"/>
                <a:ea typeface="AR Pゴシック体M" panose="020B0600000000000000" pitchFamily="50" charset="-128"/>
              </a:rPr>
              <a:t> Dental Care</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No. 73-5 </a:t>
            </a:r>
            <a:r>
              <a:rPr lang="en-US" altLang="ja-JP" sz="1100" dirty="0" err="1">
                <a:latin typeface="AR Pゴシック体M" panose="020B0600000000000000" pitchFamily="50" charset="-128"/>
                <a:ea typeface="AR Pゴシック体M" panose="020B0600000000000000" pitchFamily="50" charset="-128"/>
              </a:rPr>
              <a:t>Yadana</a:t>
            </a:r>
            <a:r>
              <a:rPr lang="en-US" altLang="ja-JP" sz="1100" dirty="0">
                <a:latin typeface="AR Pゴシック体M" panose="020B0600000000000000" pitchFamily="50" charset="-128"/>
                <a:ea typeface="AR Pゴシック体M" panose="020B0600000000000000" pitchFamily="50" charset="-128"/>
              </a:rPr>
              <a:t> Lane 3, </a:t>
            </a:r>
            <a:r>
              <a:rPr lang="en-US" altLang="ja-JP" sz="1100" dirty="0" err="1">
                <a:latin typeface="AR Pゴシック体M" panose="020B0600000000000000" pitchFamily="50" charset="-128"/>
                <a:ea typeface="AR Pゴシック体M" panose="020B0600000000000000" pitchFamily="50" charset="-128"/>
              </a:rPr>
              <a:t>Bauk</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Htaw</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Thingangyun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09-789002888,09-789003888</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a:t>
            </a:r>
            <a:r>
              <a:rPr lang="zh-TW" altLang="ja-JP" sz="1100" dirty="0" smtClean="0">
                <a:latin typeface="AR Pゴシック体M" panose="020B0600000000000000" pitchFamily="50" charset="-128"/>
                <a:ea typeface="AR Pゴシック体M" panose="020B0600000000000000" pitchFamily="50" charset="-128"/>
              </a:rPr>
              <a:t>月</a:t>
            </a:r>
            <a:r>
              <a:rPr lang="ja-JP" altLang="en-US" sz="1100" dirty="0" smtClean="0">
                <a:latin typeface="AR Pゴシック体M" panose="020B0600000000000000" pitchFamily="50" charset="-128"/>
                <a:ea typeface="AR Pゴシック体M" panose="020B0600000000000000" pitchFamily="50" charset="-128"/>
              </a:rPr>
              <a:t>・木～日</a:t>
            </a:r>
            <a:r>
              <a:rPr lang="zh-TW" altLang="ja-JP" sz="1100" dirty="0" smtClean="0">
                <a:latin typeface="AR Pゴシック体M" panose="020B0600000000000000" pitchFamily="50" charset="-128"/>
                <a:ea typeface="AR Pゴシック体M" panose="020B0600000000000000" pitchFamily="50" charset="-128"/>
              </a:rPr>
              <a:t>曜日 </a:t>
            </a:r>
            <a:r>
              <a:rPr lang="en-US" altLang="ja-JP" sz="1100" dirty="0" smtClean="0">
                <a:latin typeface="AR Pゴシック体M" panose="020B0600000000000000" pitchFamily="50" charset="-128"/>
                <a:ea typeface="AR Pゴシック体M" panose="020B0600000000000000" pitchFamily="50" charset="-128"/>
              </a:rPr>
              <a:t>09:00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12:30, 14:00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16:00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概要：日本人歯科医師による診療（</a:t>
            </a:r>
            <a:r>
              <a:rPr lang="ja-JP" altLang="ja-JP" sz="1100" dirty="0" smtClean="0">
                <a:latin typeface="AR Pゴシック体M" panose="020B0600000000000000" pitchFamily="50" charset="-128"/>
                <a:ea typeface="AR Pゴシック体M" panose="020B0600000000000000" pitchFamily="50" charset="-128"/>
              </a:rPr>
              <a:t>火・</a:t>
            </a:r>
            <a:r>
              <a:rPr lang="ja-JP" altLang="en-US" sz="1100" dirty="0" smtClean="0">
                <a:latin typeface="AR Pゴシック体M" panose="020B0600000000000000" pitchFamily="50" charset="-128"/>
                <a:ea typeface="AR Pゴシック体M" panose="020B0600000000000000" pitchFamily="50" charset="-128"/>
              </a:rPr>
              <a:t>水</a:t>
            </a:r>
            <a:r>
              <a:rPr lang="ja-JP" altLang="ja-JP" sz="1100" dirty="0" smtClean="0">
                <a:latin typeface="AR Pゴシック体M" panose="020B0600000000000000" pitchFamily="50" charset="-128"/>
                <a:ea typeface="AR Pゴシック体M" panose="020B0600000000000000" pitchFamily="50" charset="-128"/>
              </a:rPr>
              <a:t>曜</a:t>
            </a:r>
            <a:r>
              <a:rPr lang="ja-JP" altLang="en-US" sz="1100" dirty="0" smtClean="0">
                <a:latin typeface="AR Pゴシック体M" panose="020B0600000000000000" pitchFamily="50" charset="-128"/>
                <a:ea typeface="AR Pゴシック体M" panose="020B0600000000000000" pitchFamily="50" charset="-128"/>
              </a:rPr>
              <a:t>日</a:t>
            </a:r>
            <a:r>
              <a:rPr lang="ja-JP" altLang="ja-JP" sz="1100" dirty="0" smtClean="0">
                <a:latin typeface="AR Pゴシック体M" panose="020B0600000000000000" pitchFamily="50" charset="-128"/>
                <a:ea typeface="AR Pゴシック体M" panose="020B0600000000000000" pitchFamily="50" charset="-128"/>
              </a:rPr>
              <a:t>以外</a:t>
            </a:r>
            <a:r>
              <a:rPr lang="ja-JP" altLang="ja-JP" sz="1100" dirty="0">
                <a:latin typeface="AR Pゴシック体M" panose="020B0600000000000000" pitchFamily="50" charset="-128"/>
                <a:ea typeface="AR Pゴシック体M" panose="020B0600000000000000" pitchFamily="50" charset="-128"/>
              </a:rPr>
              <a:t>）。 </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(3)Mr. Dentist Clinics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Building A1- Room 1, Corner of </a:t>
            </a:r>
            <a:r>
              <a:rPr lang="en-US" altLang="ja-JP" sz="1100" dirty="0" err="1">
                <a:latin typeface="AR Pゴシック体M" panose="020B0600000000000000" pitchFamily="50" charset="-128"/>
                <a:ea typeface="AR Pゴシック体M" panose="020B0600000000000000" pitchFamily="50" charset="-128"/>
              </a:rPr>
              <a:t>Baho</a:t>
            </a:r>
            <a:r>
              <a:rPr lang="en-US" altLang="ja-JP" sz="1100" dirty="0">
                <a:latin typeface="AR Pゴシック体M" panose="020B0600000000000000" pitchFamily="50" charset="-128"/>
                <a:ea typeface="AR Pゴシック体M" panose="020B0600000000000000" pitchFamily="50" charset="-128"/>
              </a:rPr>
              <a:t> street and </a:t>
            </a:r>
            <a:r>
              <a:rPr lang="en-US" altLang="ja-JP" sz="1100" dirty="0" err="1">
                <a:latin typeface="AR Pゴシック体M" panose="020B0600000000000000" pitchFamily="50" charset="-128"/>
                <a:ea typeface="AR Pゴシック体M" panose="020B0600000000000000" pitchFamily="50" charset="-128"/>
              </a:rPr>
              <a:t>Kittar</a:t>
            </a:r>
            <a:r>
              <a:rPr lang="en-US" altLang="ja-JP" sz="1100" dirty="0">
                <a:latin typeface="AR Pゴシック体M" panose="020B0600000000000000" pitchFamily="50" charset="-128"/>
                <a:ea typeface="AR Pゴシック体M" panose="020B0600000000000000" pitchFamily="50" charset="-128"/>
              </a:rPr>
              <a:t> street, 57 </a:t>
            </a:r>
            <a:r>
              <a:rPr lang="en-US" altLang="ja-JP" sz="1100" dirty="0" err="1">
                <a:latin typeface="AR Pゴシック体M" panose="020B0600000000000000" pitchFamily="50" charset="-128"/>
                <a:ea typeface="AR Pゴシック体M" panose="020B0600000000000000" pitchFamily="50" charset="-128"/>
              </a:rPr>
              <a:t>Thazin</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Gayhar</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Sanchaung</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 </a:t>
            </a:r>
            <a:r>
              <a:rPr lang="en-US" altLang="ja-JP" sz="1100" dirty="0" smtClean="0">
                <a:latin typeface="AR Pゴシック体M" panose="020B0600000000000000" pitchFamily="50" charset="-128"/>
                <a:ea typeface="AR Pゴシック体M" panose="020B0600000000000000" pitchFamily="50" charset="-128"/>
              </a:rPr>
              <a:t>09-8612274, 09-33377724</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診察時間：月～日曜日 </a:t>
            </a:r>
            <a:r>
              <a:rPr lang="en-US" altLang="zh-TW" sz="1100" dirty="0" smtClean="0">
                <a:latin typeface="AR Pゴシック体M" panose="020B0600000000000000" pitchFamily="50" charset="-128"/>
                <a:ea typeface="AR Pゴシック体M" panose="020B0600000000000000" pitchFamily="50" charset="-128"/>
              </a:rPr>
              <a:t>10:00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17:00</a:t>
            </a:r>
            <a:r>
              <a:rPr lang="zh-TW" altLang="ja-JP" sz="1100" dirty="0" smtClean="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Min </a:t>
            </a:r>
            <a:r>
              <a:rPr lang="en-US" altLang="ja-JP" sz="1100" dirty="0" err="1" smtClean="0">
                <a:latin typeface="AR Pゴシック体M" panose="020B0600000000000000" pitchFamily="50" charset="-128"/>
                <a:ea typeface="AR Pゴシック体M" panose="020B0600000000000000" pitchFamily="50" charset="-128"/>
              </a:rPr>
              <a:t>Yaung</a:t>
            </a:r>
            <a:r>
              <a:rPr lang="ja-JP" altLang="en-US" sz="1100" dirty="0" smtClean="0">
                <a:latin typeface="AR Pゴシック体M" panose="020B0600000000000000" pitchFamily="50" charset="-128"/>
                <a:ea typeface="AR Pゴシック体M" panose="020B0600000000000000" pitchFamily="50" charset="-128"/>
              </a:rPr>
              <a:t>は火・木土曜日</a:t>
            </a:r>
            <a:r>
              <a:rPr lang="en-US" altLang="ja-JP" sz="1100" dirty="0" smtClean="0">
                <a:latin typeface="AR Pゴシック体M" panose="020B0600000000000000" pitchFamily="50" charset="-128"/>
                <a:ea typeface="AR Pゴシック体M" panose="020B0600000000000000" pitchFamily="50" charset="-128"/>
              </a:rPr>
              <a:t>13:00</a:t>
            </a:r>
            <a:r>
              <a:rPr lang="ja-JP" altLang="en-US" sz="1100" dirty="0" smtClean="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16:30</a:t>
            </a:r>
            <a:r>
              <a:rPr lang="ja-JP" altLang="en-US" sz="1100" dirty="0" smtClean="0">
                <a:latin typeface="AR Pゴシック体M" panose="020B0600000000000000" pitchFamily="50" charset="-128"/>
                <a:ea typeface="AR Pゴシック体M" panose="020B0600000000000000" pitchFamily="50" charset="-128"/>
              </a:rPr>
              <a:t>のみ</a:t>
            </a:r>
            <a:r>
              <a:rPr lang="ja-JP" altLang="ja-JP" sz="1100" dirty="0" smtClean="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要予約）。英語可。少しの日本語も可。</a:t>
            </a:r>
          </a:p>
          <a:p>
            <a:endParaRPr lang="ja-JP" altLang="ja-JP" sz="1100" dirty="0">
              <a:latin typeface="AR Pゴシック体M" panose="020B0600000000000000" pitchFamily="50" charset="-128"/>
              <a:ea typeface="AR Pゴシック体M" panose="020B0600000000000000" pitchFamily="50" charset="-128"/>
            </a:endParaRPr>
          </a:p>
          <a:p>
            <a:endParaRPr lang="en-US" altLang="ja-JP" sz="1100" dirty="0"/>
          </a:p>
        </p:txBody>
      </p:sp>
    </p:spTree>
    <p:extLst>
      <p:ext uri="{BB962C8B-B14F-4D97-AF65-F5344CB8AC3E}">
        <p14:creationId xmlns:p14="http://schemas.microsoft.com/office/powerpoint/2010/main" val="252468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38200" y="914400"/>
            <a:ext cx="5410200" cy="6863417"/>
          </a:xfrm>
          <a:prstGeom prst="rect">
            <a:avLst/>
          </a:prstGeom>
        </p:spPr>
        <p:txBody>
          <a:bodyPr wrap="square">
            <a:spAutoFit/>
          </a:bodyPr>
          <a:lstStyle/>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(4) </a:t>
            </a:r>
            <a:r>
              <a:rPr lang="en-US" altLang="ja-JP" sz="1100" dirty="0" smtClean="0">
                <a:latin typeface="AR Pゴシック体M" panose="020B0600000000000000" pitchFamily="50" charset="-128"/>
                <a:ea typeface="AR Pゴシック体M" panose="020B0600000000000000" pitchFamily="50" charset="-128"/>
              </a:rPr>
              <a:t>Dent Asia Royal</a:t>
            </a:r>
          </a:p>
          <a:p>
            <a:r>
              <a:rPr lang="ja-JP" altLang="ja-JP" sz="1100" dirty="0" smtClean="0">
                <a:latin typeface="AR Pゴシック体M" panose="020B0600000000000000" pitchFamily="50" charset="-128"/>
                <a:ea typeface="AR Pゴシック体M" panose="020B0600000000000000" pitchFamily="50" charset="-128"/>
              </a:rPr>
              <a:t>所在地</a:t>
            </a:r>
            <a:r>
              <a:rPr lang="ja-JP"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No.11, BSHO2</a:t>
            </a:r>
            <a:r>
              <a:rPr lang="ja-JP" altLang="en-US" sz="1100" dirty="0" err="1" smtClean="0">
                <a:latin typeface="AR Pゴシック体M" panose="020B0600000000000000" pitchFamily="50" charset="-128"/>
                <a:ea typeface="AR Pゴシック体M" panose="020B0600000000000000" pitchFamily="50" charset="-128"/>
              </a:rPr>
              <a:t>，</a:t>
            </a:r>
            <a:r>
              <a:rPr lang="en-US" altLang="ja-JP" sz="1100" dirty="0" err="1" smtClean="0">
                <a:latin typeface="AR Pゴシック体M" panose="020B0600000000000000" pitchFamily="50" charset="-128"/>
                <a:ea typeface="AR Pゴシック体M" panose="020B0600000000000000" pitchFamily="50" charset="-128"/>
              </a:rPr>
              <a:t>Baho</a:t>
            </a:r>
            <a:r>
              <a:rPr lang="en-US" altLang="ja-JP" sz="1100" dirty="0" smtClean="0">
                <a:latin typeface="AR Pゴシック体M" panose="020B0600000000000000" pitchFamily="50" charset="-128"/>
                <a:ea typeface="AR Pゴシック体M" panose="020B0600000000000000" pitchFamily="50" charset="-128"/>
              </a:rPr>
              <a:t> Street,</a:t>
            </a:r>
            <a:r>
              <a:rPr lang="ja-JP" altLang="en-US" sz="1100" dirty="0">
                <a:latin typeface="AR Pゴシック体M" panose="020B0600000000000000" pitchFamily="50" charset="-128"/>
                <a:ea typeface="AR Pゴシック体M" panose="020B0600000000000000" pitchFamily="50" charset="-128"/>
              </a:rPr>
              <a:t> </a:t>
            </a:r>
            <a:r>
              <a:rPr lang="en-US" altLang="ja-JP" sz="1100" dirty="0" err="1" smtClean="0">
                <a:latin typeface="AR Pゴシック体M" panose="020B0600000000000000" pitchFamily="50" charset="-128"/>
                <a:ea typeface="AR Pゴシック体M" panose="020B0600000000000000" pitchFamily="50" charset="-128"/>
              </a:rPr>
              <a:t>Sanchaung</a:t>
            </a:r>
            <a:r>
              <a:rPr lang="en-US" altLang="ja-JP" sz="1100" dirty="0" smtClean="0">
                <a:latin typeface="AR Pゴシック体M" panose="020B0600000000000000" pitchFamily="50" charset="-128"/>
                <a:ea typeface="AR Pゴシック体M" panose="020B0600000000000000" pitchFamily="50" charset="-128"/>
              </a:rPr>
              <a:t> T/S</a:t>
            </a:r>
          </a:p>
          <a:p>
            <a:r>
              <a:rPr lang="ja-JP" altLang="ja-JP" sz="1100" dirty="0" smtClean="0">
                <a:latin typeface="AR Pゴシック体M" panose="020B0600000000000000" pitchFamily="50" charset="-128"/>
                <a:ea typeface="AR Pゴシック体M" panose="020B0600000000000000" pitchFamily="50" charset="-128"/>
              </a:rPr>
              <a:t>電話</a:t>
            </a:r>
            <a:r>
              <a:rPr lang="ja-JP"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09-255255533, 09-25525534</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Dr. Kyu </a:t>
            </a:r>
            <a:r>
              <a:rPr lang="en-US" altLang="ja-JP" sz="1100" dirty="0" err="1">
                <a:latin typeface="AR Pゴシック体M" panose="020B0600000000000000" pitchFamily="50" charset="-128"/>
                <a:ea typeface="AR Pゴシック体M" panose="020B0600000000000000" pitchFamily="50" charset="-128"/>
              </a:rPr>
              <a:t>Kyu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Swe</a:t>
            </a:r>
            <a:r>
              <a:rPr lang="en-US" altLang="ja-JP" sz="1100" dirty="0">
                <a:latin typeface="AR Pゴシック体M" panose="020B0600000000000000" pitchFamily="50" charset="-128"/>
                <a:ea typeface="AR Pゴシック体M" panose="020B0600000000000000" pitchFamily="50" charset="-128"/>
              </a:rPr>
              <a:t> Win (</a:t>
            </a:r>
            <a:r>
              <a:rPr lang="ja-JP" altLang="ja-JP" sz="1100" dirty="0" smtClean="0">
                <a:latin typeface="AR Pゴシック体M" panose="020B0600000000000000" pitchFamily="50" charset="-128"/>
                <a:ea typeface="AR Pゴシック体M" panose="020B0600000000000000" pitchFamily="50" charset="-128"/>
              </a:rPr>
              <a:t>要予約</a:t>
            </a:r>
            <a:r>
              <a:rPr lang="en-US" altLang="ja-JP" sz="1100" dirty="0" smtClean="0">
                <a:latin typeface="AR Pゴシック体M" panose="020B0600000000000000" pitchFamily="50" charset="-128"/>
                <a:ea typeface="AR Pゴシック体M" panose="020B0600000000000000" pitchFamily="50" charset="-128"/>
              </a:rPr>
              <a:t>, </a:t>
            </a:r>
            <a:r>
              <a:rPr lang="ja-JP" altLang="ja-JP" sz="1100" dirty="0" smtClean="0">
                <a:latin typeface="AR Pゴシック体M" panose="020B0600000000000000" pitchFamily="50" charset="-128"/>
                <a:ea typeface="AR Pゴシック体M" panose="020B0600000000000000" pitchFamily="50" charset="-128"/>
              </a:rPr>
              <a:t>日本語可</a:t>
            </a:r>
            <a:r>
              <a:rPr lang="ja-JP" altLang="en-US" sz="1100" dirty="0" smtClean="0">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。診察</a:t>
            </a:r>
            <a:r>
              <a:rPr lang="ja-JP" altLang="ja-JP" sz="1100" dirty="0">
                <a:latin typeface="AR Pゴシック体M" panose="020B0600000000000000" pitchFamily="50" charset="-128"/>
                <a:ea typeface="AR Pゴシック体M" panose="020B0600000000000000" pitchFamily="50" charset="-128"/>
              </a:rPr>
              <a:t>時間</a:t>
            </a:r>
            <a:r>
              <a:rPr lang="ja-JP" altLang="ja-JP" sz="1100" dirty="0" smtClean="0">
                <a:latin typeface="AR Pゴシック体M" panose="020B0600000000000000" pitchFamily="50" charset="-128"/>
                <a:ea typeface="AR Pゴシック体M" panose="020B0600000000000000" pitchFamily="50" charset="-128"/>
              </a:rPr>
              <a:t>は</a:t>
            </a:r>
            <a:r>
              <a:rPr lang="ja-JP" altLang="en-US" sz="1100" dirty="0" smtClean="0">
                <a:latin typeface="AR Pゴシック体M" panose="020B0600000000000000" pitchFamily="50" charset="-128"/>
                <a:ea typeface="AR Pゴシック体M" panose="020B0600000000000000" pitchFamily="50" charset="-128"/>
              </a:rPr>
              <a:t>火・木・</a:t>
            </a:r>
            <a:r>
              <a:rPr lang="ja-JP" altLang="ja-JP" sz="1100" dirty="0" smtClean="0">
                <a:latin typeface="AR Pゴシック体M" panose="020B0600000000000000" pitchFamily="50" charset="-128"/>
                <a:ea typeface="AR Pゴシック体M" panose="020B0600000000000000" pitchFamily="50" charset="-128"/>
              </a:rPr>
              <a:t>土曜日</a:t>
            </a:r>
            <a:r>
              <a:rPr lang="en-US" altLang="ja-JP" sz="1100" dirty="0" smtClean="0">
                <a:latin typeface="AR Pゴシック体M" panose="020B0600000000000000" pitchFamily="50" charset="-128"/>
                <a:ea typeface="AR Pゴシック体M" panose="020B0600000000000000" pitchFamily="50" charset="-128"/>
              </a:rPr>
              <a:t>13:00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smtClean="0">
                <a:latin typeface="AR Pゴシック体M" panose="020B0600000000000000" pitchFamily="50" charset="-128"/>
                <a:ea typeface="AR Pゴシック体M" panose="020B0600000000000000" pitchFamily="50" charset="-128"/>
              </a:rPr>
              <a:t>16:00</a:t>
            </a:r>
            <a:r>
              <a:rPr lang="ja-JP" altLang="ja-JP" sz="1100" dirty="0" err="1">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(5)Dental Clinic, Grand </a:t>
            </a:r>
            <a:r>
              <a:rPr lang="en-US" altLang="ja-JP" sz="1100" dirty="0" err="1">
                <a:latin typeface="AR Pゴシック体M" panose="020B0600000000000000" pitchFamily="50" charset="-128"/>
                <a:ea typeface="AR Pゴシック体M" panose="020B0600000000000000" pitchFamily="50" charset="-128"/>
              </a:rPr>
              <a:t>Hantha</a:t>
            </a:r>
            <a:r>
              <a:rPr lang="en-US" altLang="ja-JP" sz="1100" dirty="0">
                <a:latin typeface="AR Pゴシック体M" panose="020B0600000000000000" pitchFamily="50" charset="-128"/>
                <a:ea typeface="AR Pゴシック体M" panose="020B0600000000000000" pitchFamily="50" charset="-128"/>
              </a:rPr>
              <a:t> International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No. 3, </a:t>
            </a:r>
            <a:r>
              <a:rPr lang="en-US" altLang="ja-JP" sz="1100" dirty="0" err="1">
                <a:latin typeface="AR Pゴシック体M" panose="020B0600000000000000" pitchFamily="50" charset="-128"/>
                <a:ea typeface="AR Pゴシック体M" panose="020B0600000000000000" pitchFamily="50" charset="-128"/>
              </a:rPr>
              <a:t>Narnat</a:t>
            </a:r>
            <a:r>
              <a:rPr lang="en-US" altLang="ja-JP" sz="1100" dirty="0">
                <a:latin typeface="AR Pゴシック体M" panose="020B0600000000000000" pitchFamily="50" charset="-128"/>
                <a:ea typeface="AR Pゴシック体M" panose="020B0600000000000000" pitchFamily="50" charset="-128"/>
              </a:rPr>
              <a:t> Taw Street, Corner of </a:t>
            </a:r>
            <a:r>
              <a:rPr lang="en-US" altLang="ja-JP" sz="1100" dirty="0" err="1">
                <a:latin typeface="AR Pゴシック体M" panose="020B0600000000000000" pitchFamily="50" charset="-128"/>
                <a:ea typeface="AR Pゴシック体M" panose="020B0600000000000000" pitchFamily="50" charset="-128"/>
              </a:rPr>
              <a:t>Kyimyindaing</a:t>
            </a:r>
            <a:r>
              <a:rPr lang="en-US" altLang="ja-JP" sz="1100" dirty="0">
                <a:latin typeface="AR Pゴシック体M" panose="020B0600000000000000" pitchFamily="50" charset="-128"/>
                <a:ea typeface="AR Pゴシック体M" panose="020B0600000000000000" pitchFamily="50" charset="-128"/>
              </a:rPr>
              <a:t> and Strand road</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Kamaryut</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01-523000, </a:t>
            </a:r>
            <a:r>
              <a:rPr lang="en-US" altLang="ja-JP" sz="1100" dirty="0" smtClean="0">
                <a:latin typeface="AR Pゴシック体M" panose="020B0600000000000000" pitchFamily="50" charset="-128"/>
                <a:ea typeface="AR Pゴシック体M" panose="020B0600000000000000" pitchFamily="50" charset="-128"/>
              </a:rPr>
              <a:t>01</a:t>
            </a:r>
            <a:r>
              <a:rPr lang="ja-JP" altLang="en-US" sz="1100" dirty="0" err="1" smtClean="0">
                <a:latin typeface="AR Pゴシック体M" panose="020B0600000000000000" pitchFamily="50" charset="-128"/>
                <a:ea typeface="AR Pゴシック体M" panose="020B0600000000000000" pitchFamily="50" charset="-128"/>
              </a:rPr>
              <a:t>ｰ</a:t>
            </a:r>
            <a:r>
              <a:rPr lang="en-US" altLang="ja-JP" sz="1100" dirty="0" smtClean="0">
                <a:latin typeface="AR Pゴシック体M" panose="020B0600000000000000" pitchFamily="50" charset="-128"/>
                <a:ea typeface="AR Pゴシック体M" panose="020B0600000000000000" pitchFamily="50" charset="-128"/>
              </a:rPr>
              <a:t>2317596(Ext</a:t>
            </a:r>
            <a:r>
              <a:rPr lang="en-US" altLang="ja-JP" sz="1100" dirty="0">
                <a:latin typeface="AR Pゴシック体M" panose="020B0600000000000000" pitchFamily="50" charset="-128"/>
                <a:ea typeface="AR Pゴシック体M" panose="020B0600000000000000" pitchFamily="50" charset="-128"/>
              </a:rPr>
              <a:t>: Dental clinic 2120)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Prof. U Thein </a:t>
            </a:r>
            <a:r>
              <a:rPr lang="en-US" altLang="ja-JP" sz="1100" dirty="0" err="1">
                <a:latin typeface="AR Pゴシック体M" panose="020B0600000000000000" pitchFamily="50" charset="-128"/>
                <a:ea typeface="AR Pゴシック体M" panose="020B0600000000000000" pitchFamily="50" charset="-128"/>
              </a:rPr>
              <a:t>Kyu</a:t>
            </a:r>
            <a:r>
              <a:rPr lang="ja-JP" altLang="ja-JP" sz="1100" dirty="0">
                <a:latin typeface="AR Pゴシック体M" panose="020B0600000000000000" pitchFamily="50" charset="-128"/>
                <a:ea typeface="AR Pゴシック体M" panose="020B0600000000000000" pitchFamily="50" charset="-128"/>
              </a:rPr>
              <a:t>（要予約）。日本語・英語可。診察時間は，月曜日</a:t>
            </a:r>
            <a:r>
              <a:rPr lang="en-US" altLang="ja-JP" sz="1100" dirty="0">
                <a:latin typeface="AR Pゴシック体M" panose="020B0600000000000000" pitchFamily="50" charset="-128"/>
                <a:ea typeface="AR Pゴシック体M" panose="020B0600000000000000" pitchFamily="50" charset="-128"/>
              </a:rPr>
              <a:t>9:00</a:t>
            </a:r>
            <a:r>
              <a:rPr lang="ja-JP"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12:00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水曜</a:t>
            </a:r>
            <a:r>
              <a:rPr lang="en-US" altLang="ja-JP" sz="1100" dirty="0" smtClean="0">
                <a:latin typeface="AR Pゴシック体M" panose="020B0600000000000000" pitchFamily="50" charset="-128"/>
                <a:ea typeface="AR Pゴシック体M" panose="020B0600000000000000" pitchFamily="50" charset="-128"/>
              </a:rPr>
              <a:t>9:00-12:00</a:t>
            </a:r>
            <a:r>
              <a:rPr lang="ja-JP" altLang="ja-JP" sz="1100" dirty="0" err="1">
                <a:latin typeface="AR Pゴシック体M" panose="020B0600000000000000" pitchFamily="50" charset="-128"/>
                <a:ea typeface="AR Pゴシック体M" panose="020B0600000000000000" pitchFamily="50" charset="-128"/>
              </a:rPr>
              <a:t>。</a:t>
            </a:r>
            <a:r>
              <a:rPr lang="ja-JP" altLang="ja-JP" sz="1100" dirty="0" smtClean="0">
                <a:latin typeface="AR Pゴシック体M" panose="020B0600000000000000" pitchFamily="50" charset="-128"/>
                <a:ea typeface="AR Pゴシック体M" panose="020B0600000000000000" pitchFamily="50" charset="-128"/>
              </a:rPr>
              <a:t>他</a:t>
            </a:r>
            <a:r>
              <a:rPr lang="en-US" altLang="ja-JP" sz="1100" dirty="0" smtClean="0">
                <a:latin typeface="AR Pゴシック体M" panose="020B0600000000000000" pitchFamily="50" charset="-128"/>
                <a:ea typeface="AR Pゴシック体M" panose="020B0600000000000000" pitchFamily="50" charset="-128"/>
              </a:rPr>
              <a:t>25</a:t>
            </a:r>
            <a:r>
              <a:rPr lang="ja-JP" altLang="ja-JP" sz="1100" dirty="0" smtClean="0">
                <a:latin typeface="AR Pゴシック体M" panose="020B0600000000000000" pitchFamily="50" charset="-128"/>
                <a:ea typeface="AR Pゴシック体M" panose="020B0600000000000000" pitchFamily="50" charset="-128"/>
              </a:rPr>
              <a:t>名</a:t>
            </a:r>
            <a:r>
              <a:rPr lang="ja-JP" altLang="ja-JP" sz="1100" dirty="0">
                <a:latin typeface="AR Pゴシック体M" panose="020B0600000000000000" pitchFamily="50" charset="-128"/>
                <a:ea typeface="AR Pゴシック体M" panose="020B0600000000000000" pitchFamily="50" charset="-128"/>
              </a:rPr>
              <a:t>の歯科医勤務。</a:t>
            </a: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【薬局】</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b="1"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受付では英語があまり通じないこともあるので，目的の医薬品について製品名では無く，成分名</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一般名</a:t>
            </a:r>
            <a:r>
              <a:rPr lang="en-US" altLang="ja-JP" sz="1100" dirty="0">
                <a:latin typeface="AR Pゴシック体M" panose="020B0600000000000000" pitchFamily="50" charset="-128"/>
                <a:ea typeface="AR Pゴシック体M" panose="020B0600000000000000" pitchFamily="50" charset="-128"/>
              </a:rPr>
              <a:t>)</a:t>
            </a:r>
            <a:r>
              <a:rPr lang="ja-JP" altLang="ja-JP" sz="1100" dirty="0">
                <a:latin typeface="AR Pゴシック体M" panose="020B0600000000000000" pitchFamily="50" charset="-128"/>
                <a:ea typeface="AR Pゴシック体M" panose="020B0600000000000000" pitchFamily="50" charset="-128"/>
              </a:rPr>
              <a:t>を英語で記載したメモを持って行くとよい。医師の処方箋が無くてもほとんどの医薬品は購入可能。いくつかのメーカーの医薬品がおいてあるが，一番高い欧米製を選択するのが無難。</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(1)Golden Bell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006, </a:t>
            </a:r>
            <a:r>
              <a:rPr lang="en-US" altLang="ja-JP" sz="1100" dirty="0" err="1">
                <a:latin typeface="AR Pゴシック体M" panose="020B0600000000000000" pitchFamily="50" charset="-128"/>
                <a:ea typeface="AR Pゴシック体M" panose="020B0600000000000000" pitchFamily="50" charset="-128"/>
              </a:rPr>
              <a:t>Yuzana</a:t>
            </a:r>
            <a:r>
              <a:rPr lang="en-US" altLang="ja-JP" sz="1100" dirty="0">
                <a:latin typeface="AR Pゴシック体M" panose="020B0600000000000000" pitchFamily="50" charset="-128"/>
                <a:ea typeface="AR Pゴシック体M" panose="020B0600000000000000" pitchFamily="50" charset="-128"/>
              </a:rPr>
              <a:t> Tower,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Gon</a:t>
            </a:r>
            <a:r>
              <a:rPr lang="en-US" altLang="ja-JP" sz="1100" dirty="0">
                <a:latin typeface="AR Pゴシック体M" panose="020B0600000000000000" pitchFamily="50" charset="-128"/>
                <a:ea typeface="AR Pゴシック体M" panose="020B0600000000000000" pitchFamily="50" charset="-128"/>
              </a:rPr>
              <a:t> Dine Junction, </a:t>
            </a:r>
            <a:r>
              <a:rPr lang="en-US" altLang="ja-JP" sz="1100" dirty="0" err="1">
                <a:latin typeface="AR Pゴシック体M" panose="020B0600000000000000" pitchFamily="50" charset="-128"/>
                <a:ea typeface="AR Pゴシック体M" panose="020B0600000000000000" pitchFamily="50" charset="-128"/>
              </a:rPr>
              <a:t>Bahan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smtClean="0">
                <a:latin typeface="AR Pゴシック体M" panose="020B0600000000000000" pitchFamily="50" charset="-128"/>
                <a:ea typeface="AR Pゴシック体M" panose="020B0600000000000000" pitchFamily="50" charset="-128"/>
              </a:rPr>
              <a:t>01-9558213</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01-9552840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概要：かなりの種類の医薬品入手が可能</a:t>
            </a:r>
            <a:r>
              <a:rPr lang="ja-JP" altLang="ja-JP" sz="1100" dirty="0" smtClean="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(2)AA Pharmacy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146, Middle Block, </a:t>
            </a:r>
            <a:r>
              <a:rPr lang="en-US" altLang="ja-JP" sz="1100" dirty="0" err="1">
                <a:latin typeface="AR Pゴシック体M" panose="020B0600000000000000" pitchFamily="50" charset="-128"/>
                <a:ea typeface="AR Pゴシック体M" panose="020B0600000000000000" pitchFamily="50" charset="-128"/>
              </a:rPr>
              <a:t>Sule</a:t>
            </a:r>
            <a:r>
              <a:rPr lang="en-US" altLang="ja-JP" sz="1100" dirty="0">
                <a:latin typeface="AR Pゴシック体M" panose="020B0600000000000000" pitchFamily="50" charset="-128"/>
                <a:ea typeface="AR Pゴシック体M" panose="020B0600000000000000" pitchFamily="50" charset="-128"/>
              </a:rPr>
              <a:t> Pagoda Rd., </a:t>
            </a:r>
            <a:r>
              <a:rPr lang="en-US" altLang="ja-JP" sz="1100" dirty="0" err="1">
                <a:latin typeface="AR Pゴシック体M" panose="020B0600000000000000" pitchFamily="50" charset="-128"/>
                <a:ea typeface="AR Pゴシック体M" panose="020B0600000000000000" pitchFamily="50" charset="-128"/>
              </a:rPr>
              <a:t>Kyauktada</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01-253231, 242651</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概要：ダウンタウン中心部に位置。</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Myittar</a:t>
            </a:r>
            <a:r>
              <a:rPr lang="en-US" altLang="ja-JP" sz="1100" dirty="0">
                <a:latin typeface="AR Pゴシック体M" panose="020B0600000000000000" pitchFamily="50" charset="-128"/>
                <a:ea typeface="AR Pゴシック体M" panose="020B0600000000000000" pitchFamily="50" charset="-128"/>
              </a:rPr>
              <a:t> Mon</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141/143, Corner of </a:t>
            </a:r>
            <a:r>
              <a:rPr lang="en-US" altLang="ja-JP" sz="1100" dirty="0" err="1">
                <a:latin typeface="AR Pゴシック体M" panose="020B0600000000000000" pitchFamily="50" charset="-128"/>
                <a:ea typeface="AR Pゴシック体M" panose="020B0600000000000000" pitchFamily="50" charset="-128"/>
              </a:rPr>
              <a:t>Lanmadaw</a:t>
            </a:r>
            <a:r>
              <a:rPr lang="en-US" altLang="ja-JP" sz="1100" dirty="0">
                <a:latin typeface="AR Pゴシック体M" panose="020B0600000000000000" pitchFamily="50" charset="-128"/>
                <a:ea typeface="AR Pゴシック体M" panose="020B0600000000000000" pitchFamily="50" charset="-128"/>
              </a:rPr>
              <a:t> St. and </a:t>
            </a:r>
            <a:r>
              <a:rPr lang="en-US" altLang="ja-JP" sz="1100" dirty="0" err="1">
                <a:latin typeface="AR Pゴシック体M" panose="020B0600000000000000" pitchFamily="50" charset="-128"/>
                <a:ea typeface="AR Pゴシック体M" panose="020B0600000000000000" pitchFamily="50" charset="-128"/>
              </a:rPr>
              <a:t>Anawrahta</a:t>
            </a:r>
            <a:r>
              <a:rPr lang="en-US" altLang="ja-JP" sz="1100" dirty="0">
                <a:latin typeface="AR Pゴシック体M" panose="020B0600000000000000" pitchFamily="50" charset="-128"/>
                <a:ea typeface="AR Pゴシック体M" panose="020B0600000000000000" pitchFamily="50" charset="-128"/>
              </a:rPr>
              <a:t> Rd., </a:t>
            </a:r>
            <a:r>
              <a:rPr lang="en-US" altLang="ja-JP" sz="1100" dirty="0" err="1">
                <a:latin typeface="AR Pゴシック体M" panose="020B0600000000000000" pitchFamily="50" charset="-128"/>
                <a:ea typeface="AR Pゴシック体M" panose="020B0600000000000000" pitchFamily="50" charset="-128"/>
              </a:rPr>
              <a:t>Lanmadaw</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01-212104, 224836</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概要：ランマドー地区，中華街に位置。</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(4)Sen Brothers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2361A, </a:t>
            </a:r>
            <a:r>
              <a:rPr lang="en-US" altLang="ja-JP" sz="1100" dirty="0" err="1">
                <a:latin typeface="AR Pゴシック体M" panose="020B0600000000000000" pitchFamily="50" charset="-128"/>
                <a:ea typeface="AR Pゴシック体M" panose="020B0600000000000000" pitchFamily="50" charset="-128"/>
              </a:rPr>
              <a:t>Shwe</a:t>
            </a:r>
            <a:r>
              <a:rPr lang="en-US" altLang="ja-JP" sz="1100" dirty="0">
                <a:latin typeface="AR Pゴシック体M" panose="020B0600000000000000" pitchFamily="50" charset="-128"/>
                <a:ea typeface="AR Pゴシック体M" panose="020B0600000000000000" pitchFamily="50" charset="-128"/>
              </a:rPr>
              <a:t> Bon Thar Rd., </a:t>
            </a:r>
            <a:r>
              <a:rPr lang="en-US" altLang="ja-JP" sz="1100" dirty="0" err="1">
                <a:latin typeface="AR Pゴシック体M" panose="020B0600000000000000" pitchFamily="50" charset="-128"/>
                <a:ea typeface="AR Pゴシック体M" panose="020B0600000000000000" pitchFamily="50" charset="-128"/>
              </a:rPr>
              <a:t>Pabedan</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smtClean="0">
                <a:latin typeface="AR Pゴシック体M" panose="020B0600000000000000" pitchFamily="50" charset="-128"/>
                <a:ea typeface="AR Pゴシック体M" panose="020B0600000000000000" pitchFamily="50" charset="-128"/>
              </a:rPr>
              <a:t>01-388799, 09-967719900</a:t>
            </a:r>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p:txBody>
      </p:sp>
    </p:spTree>
    <p:extLst>
      <p:ext uri="{BB962C8B-B14F-4D97-AF65-F5344CB8AC3E}">
        <p14:creationId xmlns:p14="http://schemas.microsoft.com/office/powerpoint/2010/main" val="289302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14400" y="1143000"/>
            <a:ext cx="5410200" cy="8840882"/>
          </a:xfrm>
          <a:prstGeom prst="rect">
            <a:avLst/>
          </a:prstGeom>
        </p:spPr>
        <p:txBody>
          <a:bodyPr wrap="square">
            <a:spAutoFit/>
          </a:bodyPr>
          <a:lstStyle/>
          <a:p>
            <a:r>
              <a:rPr lang="ja-JP" altLang="ja-JP" sz="1100" b="1" dirty="0">
                <a:latin typeface="AR Pゴシック体M" panose="020B0600000000000000" pitchFamily="50" charset="-128"/>
                <a:ea typeface="AR Pゴシック体M" panose="020B0600000000000000" pitchFamily="50" charset="-128"/>
              </a:rPr>
              <a:t>◎ネーピードー市</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(1)Nay </a:t>
            </a:r>
            <a:r>
              <a:rPr lang="en-US" altLang="ja-JP" sz="1100" dirty="0" err="1">
                <a:latin typeface="AR Pゴシック体M" panose="020B0600000000000000" pitchFamily="50" charset="-128"/>
                <a:ea typeface="AR Pゴシック体M" panose="020B0600000000000000" pitchFamily="50" charset="-128"/>
              </a:rPr>
              <a:t>Pyi</a:t>
            </a:r>
            <a:r>
              <a:rPr lang="en-US" altLang="ja-JP" sz="1100" dirty="0">
                <a:latin typeface="AR Pゴシック体M" panose="020B0600000000000000" pitchFamily="50" charset="-128"/>
                <a:ea typeface="AR Pゴシック体M" panose="020B0600000000000000" pitchFamily="50" charset="-128"/>
              </a:rPr>
              <a:t> Taw General Hospital</a:t>
            </a:r>
            <a:r>
              <a:rPr lang="ja-JP" altLang="ja-JP" sz="1100" dirty="0">
                <a:latin typeface="AR Pゴシック体M" panose="020B0600000000000000" pitchFamily="50" charset="-128"/>
                <a:ea typeface="AR Pゴシック体M" panose="020B0600000000000000" pitchFamily="50" charset="-128"/>
              </a:rPr>
              <a:t>（公立）</a:t>
            </a: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err="1">
                <a:latin typeface="AR Pゴシック体M" panose="020B0600000000000000" pitchFamily="50" charset="-128"/>
                <a:ea typeface="AR Pゴシック体M" panose="020B0600000000000000" pitchFamily="50" charset="-128"/>
              </a:rPr>
              <a:t>Zabyu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Kyetthayay</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Mingalar</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Theiddhi</a:t>
            </a:r>
            <a:r>
              <a:rPr lang="en-US" altLang="ja-JP" sz="1100" dirty="0">
                <a:latin typeface="AR Pゴシック体M" panose="020B0600000000000000" pitchFamily="50" charset="-128"/>
                <a:ea typeface="AR Pゴシック体M" panose="020B0600000000000000" pitchFamily="50" charset="-128"/>
              </a:rPr>
              <a:t> Ward, </a:t>
            </a:r>
            <a:r>
              <a:rPr lang="en-US" altLang="ja-JP" sz="1100" dirty="0" err="1">
                <a:latin typeface="AR Pゴシック体M" panose="020B0600000000000000" pitchFamily="50" charset="-128"/>
                <a:ea typeface="AR Pゴシック体M" panose="020B0600000000000000" pitchFamily="50" charset="-128"/>
              </a:rPr>
              <a:t>Zabyu</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Myo</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:067-420096(</a:t>
            </a:r>
            <a:r>
              <a:rPr lang="ja-JP" altLang="ja-JP" sz="1100" dirty="0">
                <a:latin typeface="AR Pゴシック体M" panose="020B0600000000000000" pitchFamily="50" charset="-128"/>
                <a:ea typeface="AR Pゴシック体M" panose="020B0600000000000000" pitchFamily="50" charset="-128"/>
              </a:rPr>
              <a:t>救急部</a:t>
            </a:r>
            <a:r>
              <a:rPr lang="en-US" altLang="ja-JP" sz="1100" dirty="0">
                <a:latin typeface="AR Pゴシック体M" panose="020B0600000000000000" pitchFamily="50" charset="-128"/>
                <a:ea typeface="AR Pゴシック体M" panose="020B0600000000000000" pitchFamily="50" charset="-128"/>
              </a:rPr>
              <a:t>), 192(</a:t>
            </a:r>
            <a:r>
              <a:rPr lang="ja-JP" altLang="ja-JP" sz="1100" dirty="0">
                <a:latin typeface="AR Pゴシック体M" panose="020B0600000000000000" pitchFamily="50" charset="-128"/>
                <a:ea typeface="AR Pゴシック体M" panose="020B0600000000000000" pitchFamily="50" charset="-128"/>
              </a:rPr>
              <a:t>救急ダイヤル</a:t>
            </a:r>
            <a:r>
              <a:rPr lang="en-US" altLang="ja-JP" sz="1100" dirty="0">
                <a:latin typeface="AR Pゴシック体M" panose="020B0600000000000000" pitchFamily="50" charset="-128"/>
                <a:ea typeface="AR Pゴシック体M" panose="020B0600000000000000" pitchFamily="50" charset="-128"/>
              </a:rPr>
              <a:t>)</a:t>
            </a:r>
            <a:r>
              <a:rPr lang="ja-JP" altLang="ja-JP" sz="1100" dirty="0" err="1">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a:t>
            </a:r>
            <a:r>
              <a:rPr lang="en-US" altLang="ja-JP" sz="1100" dirty="0" err="1">
                <a:latin typeface="AR Pゴシック体M" panose="020B0600000000000000" pitchFamily="50" charset="-128"/>
                <a:ea typeface="AR Pゴシック体M" panose="020B0600000000000000" pitchFamily="50" charset="-128"/>
              </a:rPr>
              <a:t>Zabyuthiri</a:t>
            </a:r>
            <a:r>
              <a:rPr lang="en-US" altLang="ja-JP" sz="1100" dirty="0">
                <a:latin typeface="AR Pゴシック体M" panose="020B0600000000000000" pitchFamily="50" charset="-128"/>
                <a:ea typeface="AR Pゴシック体M" panose="020B0600000000000000" pitchFamily="50" charset="-128"/>
              </a:rPr>
              <a:t> Specialist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err="1">
                <a:latin typeface="AR Pゴシック体M" panose="020B0600000000000000" pitchFamily="50" charset="-128"/>
                <a:ea typeface="AR Pゴシック体M" panose="020B0600000000000000" pitchFamily="50" charset="-128"/>
              </a:rPr>
              <a:t>Pyinmana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Taungnyo</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Zabyuthiri</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067-550150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a:t>
            </a:r>
            <a:r>
              <a:rPr lang="zh-TW" altLang="ja-JP" sz="1100" dirty="0">
                <a:latin typeface="AR Pゴシック体M" panose="020B0600000000000000" pitchFamily="50" charset="-128"/>
                <a:ea typeface="AR Pゴシック体M" panose="020B0600000000000000" pitchFamily="50" charset="-128"/>
              </a:rPr>
              <a:t>　予約</a:t>
            </a:r>
            <a:r>
              <a:rPr lang="en-US" altLang="ja-JP" sz="1100" dirty="0">
                <a:latin typeface="AR Pゴシック体M" panose="020B0600000000000000" pitchFamily="50" charset="-128"/>
                <a:ea typeface="AR Pゴシック体M" panose="020B0600000000000000" pitchFamily="50" charset="-128"/>
              </a:rPr>
              <a:t>: 067-550141</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2</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24</a:t>
            </a:r>
            <a:r>
              <a:rPr lang="zh-TW" altLang="ja-JP" sz="1100" dirty="0">
                <a:latin typeface="AR Pゴシック体M" panose="020B0600000000000000" pitchFamily="50" charset="-128"/>
                <a:ea typeface="AR Pゴシック体M" panose="020B0600000000000000" pitchFamily="50" charset="-128"/>
              </a:rPr>
              <a:t>時間受診可能，入院可能（</a:t>
            </a:r>
            <a:r>
              <a:rPr lang="en-US" altLang="ja-JP" sz="1100" dirty="0">
                <a:latin typeface="AR Pゴシック体M" panose="020B0600000000000000" pitchFamily="50" charset="-128"/>
                <a:ea typeface="AR Pゴシック体M" panose="020B0600000000000000" pitchFamily="50" charset="-128"/>
              </a:rPr>
              <a:t>150</a:t>
            </a:r>
            <a:r>
              <a:rPr lang="zh-TW" altLang="ja-JP" sz="1100" dirty="0">
                <a:latin typeface="AR Pゴシック体M" panose="020B0600000000000000" pitchFamily="50" charset="-128"/>
                <a:ea typeface="AR Pゴシック体M" panose="020B0600000000000000" pitchFamily="50" charset="-128"/>
              </a:rPr>
              <a:t>床）。</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(3)</a:t>
            </a:r>
            <a:r>
              <a:rPr lang="en-US" altLang="ja-JP" sz="1100" dirty="0" err="1">
                <a:latin typeface="AR Pゴシック体M" panose="020B0600000000000000" pitchFamily="50" charset="-128"/>
                <a:ea typeface="AR Pゴシック体M" panose="020B0600000000000000" pitchFamily="50" charset="-128"/>
              </a:rPr>
              <a:t>Outara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a:latin typeface="AR Pゴシック体M" panose="020B0600000000000000" pitchFamily="50" charset="-128"/>
                <a:ea typeface="AR Pゴシック体M" panose="020B0600000000000000" pitchFamily="50" charset="-128"/>
              </a:rPr>
              <a:t>:Corner of </a:t>
            </a:r>
            <a:r>
              <a:rPr lang="en-US" altLang="ja-JP" sz="1100" dirty="0" err="1">
                <a:latin typeface="AR Pゴシック体M" panose="020B0600000000000000" pitchFamily="50" charset="-128"/>
                <a:ea typeface="AR Pゴシック体M" panose="020B0600000000000000" pitchFamily="50" charset="-128"/>
              </a:rPr>
              <a:t>Yaza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Thinga</a:t>
            </a:r>
            <a:r>
              <a:rPr lang="en-US" altLang="ja-JP" sz="1100" dirty="0">
                <a:latin typeface="AR Pゴシック体M" panose="020B0600000000000000" pitchFamily="50" charset="-128"/>
                <a:ea typeface="AR Pゴシック体M" panose="020B0600000000000000" pitchFamily="50" charset="-128"/>
              </a:rPr>
              <a:t> Ha Road &amp;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Mandine</a:t>
            </a:r>
            <a:r>
              <a:rPr lang="en-US" altLang="ja-JP" sz="1100" dirty="0">
                <a:latin typeface="AR Pゴシック体M" panose="020B0600000000000000" pitchFamily="50" charset="-128"/>
                <a:ea typeface="AR Pゴシック体M" panose="020B0600000000000000" pitchFamily="50" charset="-128"/>
              </a:rPr>
              <a:t> Street</a:t>
            </a:r>
            <a:r>
              <a:rPr lang="ja-JP" altLang="ja-JP" sz="1100" dirty="0" err="1">
                <a:latin typeface="AR Pゴシック体M" panose="020B0600000000000000" pitchFamily="50" charset="-128"/>
                <a:ea typeface="AR Pゴシック体M" panose="020B0600000000000000" pitchFamily="50" charset="-128"/>
              </a:rPr>
              <a:t>，</a:t>
            </a:r>
            <a:r>
              <a:rPr lang="en-US" altLang="ja-JP" sz="1100" dirty="0" err="1">
                <a:latin typeface="AR Pゴシック体M" panose="020B0600000000000000" pitchFamily="50" charset="-128"/>
                <a:ea typeface="AR Pゴシック体M" panose="020B0600000000000000" pitchFamily="50" charset="-128"/>
              </a:rPr>
              <a:t>Outara</a:t>
            </a:r>
            <a:r>
              <a:rPr lang="en-US" altLang="ja-JP" sz="1100" dirty="0">
                <a:latin typeface="AR Pゴシック体M" panose="020B0600000000000000" pitchFamily="50" charset="-128"/>
                <a:ea typeface="AR Pゴシック体M" panose="020B0600000000000000" pitchFamily="50" charset="-128"/>
              </a:rPr>
              <a:t> </a:t>
            </a:r>
            <a:r>
              <a:rPr lang="en-US" altLang="ja-JP" sz="1100" dirty="0" err="1">
                <a:latin typeface="AR Pゴシック体M" panose="020B0600000000000000" pitchFamily="50" charset="-128"/>
                <a:ea typeface="AR Pゴシック体M" panose="020B0600000000000000" pitchFamily="50" charset="-128"/>
              </a:rPr>
              <a:t>Thiri</a:t>
            </a:r>
            <a:r>
              <a:rPr lang="en-US" altLang="ja-JP" sz="1100" dirty="0">
                <a:latin typeface="AR Pゴシック体M" panose="020B0600000000000000" pitchFamily="50" charset="-128"/>
                <a:ea typeface="AR Pゴシック体M" panose="020B0600000000000000" pitchFamily="50" charset="-128"/>
              </a:rPr>
              <a:t> T/S</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067-417350</a:t>
            </a:r>
            <a:r>
              <a:rPr lang="zh-TW" altLang="ja-JP" sz="1100" dirty="0">
                <a:latin typeface="AR Pゴシック体M" panose="020B0600000000000000" pitchFamily="50" charset="-128"/>
                <a:ea typeface="AR Pゴシック体M" panose="020B0600000000000000" pitchFamily="50" charset="-128"/>
              </a:rPr>
              <a:t>～</a:t>
            </a:r>
            <a:r>
              <a:rPr lang="en-US" altLang="ja-JP" sz="1100" dirty="0">
                <a:latin typeface="AR Pゴシック体M" panose="020B0600000000000000" pitchFamily="50" charset="-128"/>
                <a:ea typeface="AR Pゴシック体M" panose="020B0600000000000000" pitchFamily="50" charset="-128"/>
              </a:rPr>
              <a:t>3</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24</a:t>
            </a:r>
            <a:r>
              <a:rPr lang="zh-TW" altLang="ja-JP" sz="1100" dirty="0">
                <a:latin typeface="AR Pゴシック体M" panose="020B0600000000000000" pitchFamily="50" charset="-128"/>
                <a:ea typeface="AR Pゴシック体M" panose="020B0600000000000000" pitchFamily="50" charset="-128"/>
              </a:rPr>
              <a:t>時間受診可能，入院可能（</a:t>
            </a:r>
            <a:r>
              <a:rPr lang="en-US" altLang="ja-JP" sz="1100" dirty="0">
                <a:latin typeface="AR Pゴシック体M" panose="020B0600000000000000" pitchFamily="50" charset="-128"/>
                <a:ea typeface="AR Pゴシック体M" panose="020B0600000000000000" pitchFamily="50" charset="-128"/>
              </a:rPr>
              <a:t>300</a:t>
            </a:r>
            <a:r>
              <a:rPr lang="zh-TW" altLang="ja-JP" sz="1100" dirty="0">
                <a:latin typeface="AR Pゴシック体M" panose="020B0600000000000000" pitchFamily="50" charset="-128"/>
                <a:ea typeface="AR Pゴシック体M" panose="020B0600000000000000" pitchFamily="50" charset="-128"/>
              </a:rPr>
              <a:t>床）。</a:t>
            </a:r>
            <a:r>
              <a:rPr lang="ja-JP" altLang="ja-JP" sz="1100" dirty="0">
                <a:latin typeface="AR Pゴシック体M" panose="020B0600000000000000" pitchFamily="50" charset="-128"/>
                <a:ea typeface="AR Pゴシック体M" panose="020B0600000000000000" pitchFamily="50" charset="-128"/>
              </a:rPr>
              <a:t>最初に設立された私立病院。</a:t>
            </a: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◎マンダレー市</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 City Hospital Mandalay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a:t>
            </a:r>
            <a:r>
              <a:rPr lang="en-US" altLang="ja-JP" sz="1100" dirty="0" err="1">
                <a:latin typeface="AR Pゴシック体M" panose="020B0600000000000000" pitchFamily="50" charset="-128"/>
                <a:ea typeface="AR Pゴシック体M" panose="020B0600000000000000" pitchFamily="50" charset="-128"/>
              </a:rPr>
              <a:t>Theikpan</a:t>
            </a:r>
            <a:r>
              <a:rPr lang="en-US" altLang="ja-JP" sz="1100" dirty="0">
                <a:latin typeface="AR Pゴシック体M" panose="020B0600000000000000" pitchFamily="50" charset="-128"/>
                <a:ea typeface="AR Pゴシック体M" panose="020B0600000000000000" pitchFamily="50" charset="-128"/>
              </a:rPr>
              <a:t> Street, Bet: 65th x 66th, Mandalay</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a:t>
            </a:r>
            <a:r>
              <a:rPr lang="en-US" altLang="ja-JP" sz="1100" dirty="0" smtClean="0">
                <a:latin typeface="AR Pゴシック体M" panose="020B0600000000000000" pitchFamily="50" charset="-128"/>
                <a:ea typeface="AR Pゴシック体M" panose="020B0600000000000000" pitchFamily="50" charset="-128"/>
              </a:rPr>
              <a:t>09-459142201</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09-459142202, 09-797008700</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概要：新市街に位置している。</a:t>
            </a:r>
          </a:p>
          <a:p>
            <a:r>
              <a:rPr lang="ja-JP" altLang="ja-JP" sz="1100" dirty="0">
                <a:latin typeface="AR Pゴシック体M" panose="020B0600000000000000" pitchFamily="50" charset="-128"/>
                <a:ea typeface="AR Pゴシック体M" panose="020B0600000000000000" pitchFamily="50" charset="-128"/>
              </a:rPr>
              <a:t>ホームページ：</a:t>
            </a:r>
            <a:r>
              <a:rPr lang="en-US" altLang="ja-JP" sz="1100" u="sng" dirty="0">
                <a:latin typeface="AR Pゴシック体M" panose="020B0600000000000000" pitchFamily="50" charset="-128"/>
                <a:ea typeface="AR Pゴシック体M" panose="020B0600000000000000" pitchFamily="50" charset="-128"/>
                <a:hlinkClick r:id="rId2"/>
              </a:rPr>
              <a:t>http://www.cityhospitalmandalay.com/</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pt-PT" altLang="ja-JP" sz="1100" dirty="0">
                <a:latin typeface="AR Pゴシック体M" panose="020B0600000000000000" pitchFamily="50" charset="-128"/>
                <a:ea typeface="AR Pゴシック体M" panose="020B0600000000000000" pitchFamily="50" charset="-128"/>
              </a:rPr>
              <a:t>(2) </a:t>
            </a:r>
            <a:r>
              <a:rPr lang="pt-PT" altLang="ja-JP" sz="1100" dirty="0" err="1">
                <a:latin typeface="AR Pゴシック体M" panose="020B0600000000000000" pitchFamily="50" charset="-128"/>
                <a:ea typeface="AR Pゴシック体M" panose="020B0600000000000000" pitchFamily="50" charset="-128"/>
              </a:rPr>
              <a:t>Mandalar</a:t>
            </a:r>
            <a:r>
              <a:rPr lang="pt-PT" altLang="ja-JP" sz="1100" dirty="0">
                <a:latin typeface="AR Pゴシック体M" panose="020B0600000000000000" pitchFamily="50" charset="-128"/>
                <a:ea typeface="AR Pゴシック体M" panose="020B0600000000000000" pitchFamily="50" charset="-128"/>
              </a:rPr>
              <a:t> Hospital</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68 Street, between 32 &amp; 33 Street, Mandalay</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a:t>
            </a:r>
            <a:r>
              <a:rPr lang="en-US" altLang="ja-JP" sz="1100" dirty="0" smtClean="0">
                <a:latin typeface="AR Pゴシック体M" panose="020B0600000000000000" pitchFamily="50" charset="-128"/>
                <a:ea typeface="AR Pゴシック体M" panose="020B0600000000000000" pitchFamily="50" charset="-128"/>
              </a:rPr>
              <a:t>: 09-796188100, 09-423343640, 09-973173931</a:t>
            </a:r>
            <a:endParaRPr lang="ja-JP" altLang="ja-JP" sz="1100" dirty="0">
              <a:latin typeface="AR Pゴシック体M" panose="020B0600000000000000" pitchFamily="50" charset="-128"/>
              <a:ea typeface="AR Pゴシック体M" panose="020B0600000000000000" pitchFamily="50" charset="-128"/>
            </a:endParaRPr>
          </a:p>
          <a:p>
            <a:r>
              <a:rPr lang="zh-TW" altLang="ja-JP" sz="1100" dirty="0">
                <a:latin typeface="AR Pゴシック体M" panose="020B0600000000000000" pitchFamily="50" charset="-128"/>
                <a:ea typeface="AR Pゴシック体M" panose="020B0600000000000000" pitchFamily="50" charset="-128"/>
              </a:rPr>
              <a:t>概要：</a:t>
            </a:r>
            <a:r>
              <a:rPr lang="en-US" altLang="ja-JP" sz="1100" dirty="0">
                <a:latin typeface="AR Pゴシック体M" panose="020B0600000000000000" pitchFamily="50" charset="-128"/>
                <a:ea typeface="AR Pゴシック体M" panose="020B0600000000000000" pitchFamily="50" charset="-128"/>
              </a:rPr>
              <a:t>MRI</a:t>
            </a:r>
            <a:r>
              <a:rPr lang="zh-TW" altLang="ja-JP" sz="1100" dirty="0">
                <a:latin typeface="AR Pゴシック体M" panose="020B0600000000000000" pitchFamily="50" charset="-128"/>
                <a:ea typeface="AR Pゴシック体M" panose="020B0600000000000000" pitchFamily="50" charset="-128"/>
              </a:rPr>
              <a:t>検査可能。</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b="1" dirty="0">
                <a:latin typeface="AR Pゴシック体M" panose="020B0600000000000000" pitchFamily="50" charset="-128"/>
                <a:ea typeface="AR Pゴシック体M" panose="020B0600000000000000" pitchFamily="50" charset="-128"/>
              </a:rPr>
              <a:t>◎バガン市</a:t>
            </a:r>
            <a:r>
              <a:rPr lang="en-US" altLang="ja-JP" sz="1100" b="1" dirty="0">
                <a:latin typeface="AR Pゴシック体M" panose="020B0600000000000000" pitchFamily="50" charset="-128"/>
                <a:ea typeface="AR Pゴシック体M" panose="020B0600000000000000" pitchFamily="50" charset="-128"/>
              </a:rPr>
              <a:t>(</a:t>
            </a:r>
            <a:r>
              <a:rPr lang="ja-JP" altLang="ja-JP" sz="1100" b="1" dirty="0">
                <a:latin typeface="AR Pゴシック体M" panose="020B0600000000000000" pitchFamily="50" charset="-128"/>
                <a:ea typeface="AR Pゴシック体M" panose="020B0600000000000000" pitchFamily="50" charset="-128"/>
              </a:rPr>
              <a:t>ニャウンウー市</a:t>
            </a:r>
            <a:r>
              <a:rPr lang="en-US" altLang="ja-JP" sz="1100" b="1"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(1)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 Hospital (</a:t>
            </a:r>
            <a:r>
              <a:rPr lang="ja-JP" altLang="ja-JP" sz="1100" dirty="0">
                <a:latin typeface="AR Pゴシック体M" panose="020B0600000000000000" pitchFamily="50" charset="-128"/>
                <a:ea typeface="AR Pゴシック体M" panose="020B0600000000000000" pitchFamily="50" charset="-128"/>
              </a:rPr>
              <a:t>公立</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 Township</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061-60508(</a:t>
            </a:r>
            <a:r>
              <a:rPr lang="ja-JP" altLang="ja-JP" sz="1100" dirty="0">
                <a:latin typeface="AR Pゴシック体M" panose="020B0600000000000000" pitchFamily="50" charset="-128"/>
                <a:ea typeface="AR Pゴシック体M" panose="020B0600000000000000" pitchFamily="50" charset="-128"/>
              </a:rPr>
              <a:t>事務所</a:t>
            </a:r>
            <a:r>
              <a:rPr lang="en-US" altLang="ja-JP" sz="1100" dirty="0">
                <a:latin typeface="AR Pゴシック体M" panose="020B0600000000000000" pitchFamily="50" charset="-128"/>
                <a:ea typeface="AR Pゴシック体M" panose="020B0600000000000000" pitchFamily="50" charset="-128"/>
              </a:rPr>
              <a:t>), 09-33148232 (</a:t>
            </a:r>
            <a:r>
              <a:rPr lang="ja-JP" altLang="ja-JP" sz="1100" dirty="0">
                <a:latin typeface="AR Pゴシック体M" panose="020B0600000000000000" pitchFamily="50" charset="-128"/>
                <a:ea typeface="AR Pゴシック体M" panose="020B0600000000000000" pitchFamily="50" charset="-128"/>
              </a:rPr>
              <a:t>外来</a:t>
            </a:r>
            <a:r>
              <a:rPr lang="en-US" altLang="ja-JP" sz="1100" dirty="0">
                <a:latin typeface="AR Pゴシック体M" panose="020B0600000000000000" pitchFamily="50" charset="-128"/>
                <a:ea typeface="AR Pゴシック体M" panose="020B0600000000000000" pitchFamily="50" charset="-128"/>
              </a:rPr>
              <a:t>)</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(2) Royal Bagan Clinic</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所在地： </a:t>
            </a:r>
            <a:r>
              <a:rPr lang="en-US" altLang="ja-JP" sz="1100" dirty="0">
                <a:latin typeface="AR Pゴシック体M" panose="020B0600000000000000" pitchFamily="50" charset="-128"/>
                <a:ea typeface="AR Pゴシック体M" panose="020B0600000000000000" pitchFamily="50" charset="-128"/>
              </a:rPr>
              <a:t>No. 3, </a:t>
            </a:r>
            <a:r>
              <a:rPr lang="en-US" altLang="ja-JP" sz="1100" dirty="0" err="1">
                <a:latin typeface="AR Pゴシック体M" panose="020B0600000000000000" pitchFamily="50" charset="-128"/>
                <a:ea typeface="AR Pゴシック体M" panose="020B0600000000000000" pitchFamily="50" charset="-128"/>
              </a:rPr>
              <a:t>Anawrahta</a:t>
            </a:r>
            <a:r>
              <a:rPr lang="en-US" altLang="ja-JP" sz="1100" dirty="0">
                <a:latin typeface="AR Pゴシック体M" panose="020B0600000000000000" pitchFamily="50" charset="-128"/>
                <a:ea typeface="AR Pゴシック体M" panose="020B0600000000000000" pitchFamily="50" charset="-128"/>
              </a:rPr>
              <a:t> Road, </a:t>
            </a:r>
            <a:r>
              <a:rPr lang="en-US" altLang="ja-JP" sz="1100" dirty="0" err="1">
                <a:latin typeface="AR Pゴシック体M" panose="020B0600000000000000" pitchFamily="50" charset="-128"/>
                <a:ea typeface="AR Pゴシック体M" panose="020B0600000000000000" pitchFamily="50" charset="-128"/>
              </a:rPr>
              <a:t>Zayawaddy</a:t>
            </a:r>
            <a:r>
              <a:rPr lang="en-US" altLang="ja-JP" sz="1100" dirty="0">
                <a:latin typeface="AR Pゴシック体M" panose="020B0600000000000000" pitchFamily="50" charset="-128"/>
                <a:ea typeface="AR Pゴシック体M" panose="020B0600000000000000" pitchFamily="50" charset="-128"/>
              </a:rPr>
              <a:t> quarter, </a:t>
            </a:r>
            <a:r>
              <a:rPr lang="en-US" altLang="ja-JP" sz="1100" dirty="0" err="1">
                <a:latin typeface="AR Pゴシック体M" panose="020B0600000000000000" pitchFamily="50" charset="-128"/>
                <a:ea typeface="AR Pゴシック体M" panose="020B0600000000000000" pitchFamily="50" charset="-128"/>
              </a:rPr>
              <a:t>Naung</a:t>
            </a:r>
            <a:r>
              <a:rPr lang="en-US" altLang="ja-JP" sz="1100" dirty="0">
                <a:latin typeface="AR Pゴシック体M" panose="020B0600000000000000" pitchFamily="50" charset="-128"/>
                <a:ea typeface="AR Pゴシック体M" panose="020B0600000000000000" pitchFamily="50" charset="-128"/>
              </a:rPr>
              <a:t> U</a:t>
            </a:r>
            <a:endParaRPr lang="ja-JP" altLang="ja-JP" sz="1100" dirty="0">
              <a:latin typeface="AR Pゴシック体M" panose="020B0600000000000000" pitchFamily="50" charset="-128"/>
              <a:ea typeface="AR Pゴシック体M" panose="020B0600000000000000" pitchFamily="50" charset="-128"/>
            </a:endParaRPr>
          </a:p>
          <a:p>
            <a:r>
              <a:rPr lang="ja-JP" altLang="ja-JP" sz="1100" dirty="0">
                <a:latin typeface="AR Pゴシック体M" panose="020B0600000000000000" pitchFamily="50" charset="-128"/>
                <a:ea typeface="AR Pゴシック体M" panose="020B0600000000000000" pitchFamily="50" charset="-128"/>
              </a:rPr>
              <a:t>電話</a:t>
            </a:r>
            <a:r>
              <a:rPr lang="en-US" altLang="ja-JP" sz="1100" dirty="0">
                <a:latin typeface="AR Pゴシック体M" panose="020B0600000000000000" pitchFamily="50" charset="-128"/>
                <a:ea typeface="AR Pゴシック体M" panose="020B0600000000000000" pitchFamily="50" charset="-128"/>
              </a:rPr>
              <a:t> : 061-60060, </a:t>
            </a:r>
            <a:r>
              <a:rPr lang="en-US" altLang="ja-JP" sz="1100" dirty="0" smtClean="0">
                <a:latin typeface="AR Pゴシック体M" panose="020B0600000000000000" pitchFamily="50" charset="-128"/>
                <a:ea typeface="AR Pゴシック体M" panose="020B0600000000000000" pitchFamily="50" charset="-128"/>
              </a:rPr>
              <a:t>60061, 09-5148914</a:t>
            </a:r>
            <a:endParaRPr lang="ja-JP"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 </a:t>
            </a:r>
            <a:endParaRPr lang="en-US" altLang="ja-JP" sz="1100" dirty="0" smtClean="0">
              <a:latin typeface="AR Pゴシック体M" panose="020B0600000000000000" pitchFamily="50" charset="-128"/>
              <a:ea typeface="AR Pゴシック体M" panose="020B0600000000000000" pitchFamily="50" charset="-128"/>
            </a:endParaRPr>
          </a:p>
          <a:p>
            <a:r>
              <a:rPr lang="ja-JP" altLang="en-US" sz="1100" b="1" dirty="0">
                <a:latin typeface="AR Pゴシック体M" panose="020B0600000000000000" pitchFamily="50" charset="-128"/>
                <a:ea typeface="AR Pゴシック体M" panose="020B0600000000000000" pitchFamily="50" charset="-128"/>
              </a:rPr>
              <a:t>◎バンコク</a:t>
            </a:r>
            <a:r>
              <a:rPr lang="en-US" altLang="ja-JP" sz="1100" b="1" dirty="0">
                <a:latin typeface="AR Pゴシック体M" panose="020B0600000000000000" pitchFamily="50" charset="-128"/>
                <a:ea typeface="AR Pゴシック体M" panose="020B0600000000000000" pitchFamily="50" charset="-128"/>
              </a:rPr>
              <a:t>(</a:t>
            </a:r>
            <a:r>
              <a:rPr lang="ja-JP" altLang="en-US" sz="1100" b="1" dirty="0">
                <a:latin typeface="AR Pゴシック体M" panose="020B0600000000000000" pitchFamily="50" charset="-128"/>
                <a:ea typeface="AR Pゴシック体M" panose="020B0600000000000000" pitchFamily="50" charset="-128"/>
              </a:rPr>
              <a:t>タイ</a:t>
            </a:r>
            <a:r>
              <a:rPr lang="en-US" altLang="ja-JP" sz="1100" b="1" dirty="0">
                <a:latin typeface="AR Pゴシック体M" panose="020B0600000000000000" pitchFamily="50" charset="-128"/>
                <a:ea typeface="AR Pゴシック体M" panose="020B0600000000000000" pitchFamily="50" charset="-128"/>
              </a:rPr>
              <a:t>)</a:t>
            </a:r>
            <a:endParaRPr lang="en-US"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rPr>
              <a:t>※</a:t>
            </a:r>
            <a:r>
              <a:rPr lang="ja-JP" altLang="en-US" sz="1100" dirty="0">
                <a:latin typeface="AR Pゴシック体M" panose="020B0600000000000000" pitchFamily="50" charset="-128"/>
                <a:ea typeface="AR Pゴシック体M" panose="020B0600000000000000" pitchFamily="50" charset="-128"/>
              </a:rPr>
              <a:t>病院受診のため国外に出る場合，バンコクは非常にアクセスの良い都市であり，ミャンマー在住邦人の受診も多いことから，参考としてバンコクの病院情報を得られるサイトを掲載しておきます。</a:t>
            </a:r>
            <a:endParaRPr lang="en-US" altLang="ja-JP" sz="1100" dirty="0">
              <a:latin typeface="AR Pゴシック体M" panose="020B0600000000000000" pitchFamily="50" charset="-128"/>
              <a:ea typeface="AR Pゴシック体M" panose="020B0600000000000000" pitchFamily="50" charset="-128"/>
            </a:endParaRPr>
          </a:p>
          <a:p>
            <a:r>
              <a:rPr lang="ja-JP" altLang="en-US" sz="1100" dirty="0" smtClean="0">
                <a:latin typeface="AR Pゴシック体M" panose="020B0600000000000000" pitchFamily="50" charset="-128"/>
                <a:ea typeface="AR Pゴシック体M" panose="020B0600000000000000" pitchFamily="50" charset="-128"/>
              </a:rPr>
              <a:t>世界</a:t>
            </a:r>
            <a:r>
              <a:rPr lang="ja-JP" altLang="en-US" sz="1100" dirty="0">
                <a:latin typeface="AR Pゴシック体M" panose="020B0600000000000000" pitchFamily="50" charset="-128"/>
                <a:ea typeface="AR Pゴシック体M" panose="020B0600000000000000" pitchFamily="50" charset="-128"/>
              </a:rPr>
              <a:t>の医療事情　タイ</a:t>
            </a:r>
            <a:endParaRPr lang="en-US" altLang="ja-JP" sz="1100" dirty="0">
              <a:latin typeface="AR Pゴシック体M" panose="020B0600000000000000" pitchFamily="50" charset="-128"/>
              <a:ea typeface="AR Pゴシック体M" panose="020B0600000000000000" pitchFamily="50" charset="-128"/>
            </a:endParaRPr>
          </a:p>
          <a:p>
            <a:r>
              <a:rPr lang="en-US" altLang="ja-JP" sz="1100" dirty="0">
                <a:latin typeface="AR Pゴシック体M" panose="020B0600000000000000" pitchFamily="50" charset="-128"/>
                <a:ea typeface="AR Pゴシック体M" panose="020B0600000000000000" pitchFamily="50" charset="-128"/>
                <a:hlinkClick r:id="rId3"/>
              </a:rPr>
              <a:t>https://www.mofa.go.jp/mofaj/toko/medi/asia/thailand.html</a:t>
            </a:r>
            <a:endParaRPr lang="en-US" altLang="ja-JP" sz="1100" dirty="0">
              <a:latin typeface="AR Pゴシック体M" panose="020B0600000000000000" pitchFamily="50" charset="-128"/>
              <a:ea typeface="AR Pゴシック体M" panose="020B0600000000000000" pitchFamily="50" charset="-128"/>
            </a:endParaRPr>
          </a:p>
          <a:p>
            <a:endParaRPr lang="en-US" altLang="ja-JP" sz="1100" dirty="0">
              <a:latin typeface="AR Pゴシック体M" panose="020B0600000000000000" pitchFamily="50" charset="-128"/>
              <a:ea typeface="AR Pゴシック体M" panose="020B0600000000000000" pitchFamily="50" charset="-128"/>
            </a:endParaRPr>
          </a:p>
          <a:p>
            <a:endParaRPr lang="en-US" altLang="ja-JP" sz="1100" dirty="0">
              <a:latin typeface="AR Pゴシック体M" panose="020B0600000000000000" pitchFamily="50" charset="-128"/>
              <a:ea typeface="AR Pゴシック体M" panose="020B0600000000000000" pitchFamily="50" charset="-128"/>
            </a:endParaRPr>
          </a:p>
          <a:p>
            <a:pPr lvl="0" eaLnBrk="0" fontAlgn="base" latinLnBrk="1" hangingPunct="0">
              <a:lnSpc>
                <a:spcPts val="1490"/>
              </a:lnSpc>
            </a:pPr>
            <a:r>
              <a:rPr lang="ja-JP" altLang="ja-JP" sz="1400" b="1" u="sng" kern="0" dirty="0">
                <a:solidFill>
                  <a:srgbClr val="000000"/>
                </a:solidFill>
                <a:latin typeface="AR Pゴシック体M" panose="020B0600000000000000" pitchFamily="50" charset="-128"/>
                <a:ea typeface="AR Pゴシック体M" panose="020B0600000000000000" pitchFamily="50" charset="-128"/>
                <a:cs typeface="AR Pゴシック体M"/>
              </a:rPr>
              <a:t>日本国外務省</a:t>
            </a:r>
            <a:endParaRPr lang="ja-JP" altLang="ja-JP" sz="14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ja-JP" kern="0" dirty="0">
                <a:solidFill>
                  <a:srgbClr val="000000"/>
                </a:solidFill>
                <a:latin typeface="Century"/>
                <a:ea typeface="AR Pゴシック体M"/>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住　　所　東京都千代田区霞が関</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2-2-1</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lvl="0" eaLnBrk="0" fontAlgn="base" latinLnBrk="1" hangingPunct="0">
              <a:lnSpc>
                <a:spcPts val="1490"/>
              </a:lnSpc>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en-US"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代表電話　０３－３５８０－３３１１</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marL="742950" lvl="1" indent="-285750" eaLnBrk="0" fontAlgn="base" latinLnBrk="1" hangingPunct="0">
              <a:lnSpc>
                <a:spcPts val="1490"/>
              </a:lnSpc>
              <a:buFont typeface="Wingdings"/>
              <a:buChar char=""/>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領事局海外邦人安全課</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（テロ・誘拐に関する問合せを除く）</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pPr marL="742950" lvl="1" indent="-285750" eaLnBrk="0" fontAlgn="base" latinLnBrk="1" hangingPunct="0">
              <a:lnSpc>
                <a:spcPts val="1490"/>
              </a:lnSpc>
              <a:buFont typeface="Wingdings"/>
              <a:buChar char=""/>
            </a:pP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領事局邦人テロ対策</a:t>
            </a:r>
            <a:r>
              <a:rPr lang="ja-JP" altLang="en-US" sz="1200" kern="0" dirty="0">
                <a:solidFill>
                  <a:srgbClr val="000000"/>
                </a:solidFill>
                <a:latin typeface="AR Pゴシック体M" panose="020B0600000000000000" pitchFamily="50" charset="-128"/>
                <a:ea typeface="AR Pゴシック体M" panose="020B0600000000000000" pitchFamily="50" charset="-128"/>
                <a:cs typeface="AR Pゴシック体M"/>
              </a:rPr>
              <a:t>課　 </a:t>
            </a:r>
            <a:r>
              <a:rPr lang="ja-JP" altLang="ja-JP" sz="1200" kern="0" dirty="0">
                <a:solidFill>
                  <a:srgbClr val="000000"/>
                </a:solidFill>
                <a:latin typeface="AR Pゴシック体M" panose="020B0600000000000000" pitchFamily="50" charset="-128"/>
                <a:ea typeface="AR Pゴシック体M" panose="020B0600000000000000" pitchFamily="50" charset="-128"/>
                <a:cs typeface="AR Pゴシック体M"/>
              </a:rPr>
              <a:t>（テロ・誘拐に関する問合せ）</a:t>
            </a:r>
            <a:endParaRPr lang="ja-JP" altLang="ja-JP" sz="1200" kern="100" dirty="0">
              <a:solidFill>
                <a:prstClr val="black"/>
              </a:solidFill>
              <a:latin typeface="AR Pゴシック体M" panose="020B0600000000000000" pitchFamily="50" charset="-128"/>
              <a:ea typeface="AR Pゴシック体M" panose="020B0600000000000000" pitchFamily="50" charset="-128"/>
              <a:cs typeface="Times New Roman"/>
            </a:endParaRPr>
          </a:p>
          <a:p>
            <a:endParaRPr lang="ja-JP" altLang="en-US" sz="1100" dirty="0"/>
          </a:p>
        </p:txBody>
      </p:sp>
    </p:spTree>
    <p:extLst>
      <p:ext uri="{BB962C8B-B14F-4D97-AF65-F5344CB8AC3E}">
        <p14:creationId xmlns:p14="http://schemas.microsoft.com/office/powerpoint/2010/main" val="82330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08720" y="776536"/>
            <a:ext cx="5184576" cy="2923877"/>
          </a:xfrm>
          <a:prstGeom prst="rect">
            <a:avLst/>
          </a:prstGeom>
        </p:spPr>
        <p:txBody>
          <a:bodyPr wrap="square">
            <a:spAutoFit/>
          </a:bodyPr>
          <a:lstStyle/>
          <a:p>
            <a:pPr lvl="0" eaLnBrk="0" fontAlgn="base" latinLnBrk="1" hangingPunct="0"/>
            <a:endParaRPr lang="en-US" altLang="ja-JP" dirty="0" smtClean="0"/>
          </a:p>
          <a:p>
            <a:pPr lvl="1" eaLnBrk="0" fontAlgn="base" latinLnBrk="1" hangingPunct="0"/>
            <a:endParaRPr lang="en-US" altLang="ja-JP" sz="1400" b="1" dirty="0"/>
          </a:p>
          <a:p>
            <a:pPr lvl="1" eaLnBrk="0" fontAlgn="base" latinLnBrk="1" hangingPunct="0"/>
            <a:endParaRPr lang="en-US" altLang="ja-JP" sz="1400" b="1" dirty="0"/>
          </a:p>
          <a:p>
            <a:pPr lvl="1" eaLnBrk="0" fontAlgn="base" latinLnBrk="1" hangingPunct="0"/>
            <a:endParaRPr lang="en-US" altLang="ja-JP" sz="1400" b="1" dirty="0" smtClean="0"/>
          </a:p>
          <a:p>
            <a:pPr lvl="1" eaLnBrk="0" fontAlgn="base" latinLnBrk="1" hangingPunct="0"/>
            <a:endParaRPr lang="en-US" altLang="ja-JP" sz="1400" b="1" dirty="0" smtClean="0"/>
          </a:p>
          <a:p>
            <a:pPr lvl="1" eaLnBrk="0" fontAlgn="base" latinLnBrk="1" hangingPunct="0"/>
            <a:endParaRPr lang="en-US" altLang="ja-JP" sz="1400" b="1" dirty="0"/>
          </a:p>
          <a:p>
            <a:pPr lvl="1" eaLnBrk="0" fontAlgn="base" latinLnBrk="1" hangingPunct="0"/>
            <a:endParaRPr lang="en-US" altLang="ja-JP" sz="1400" b="1" dirty="0" smtClean="0"/>
          </a:p>
          <a:p>
            <a:pPr lvl="1" eaLnBrk="0" fontAlgn="base" latinLnBrk="1" hangingPunct="0"/>
            <a:r>
              <a:rPr lang="ja-JP" altLang="en-US" sz="1400" b="1" dirty="0">
                <a:latin typeface="AR Pゴシック体M" panose="020B0600000000000000" pitchFamily="50" charset="-128"/>
                <a:ea typeface="AR Pゴシック体M" panose="020B0600000000000000" pitchFamily="50" charset="-128"/>
              </a:rPr>
              <a:t>　</a:t>
            </a:r>
            <a:r>
              <a:rPr lang="ja-JP" altLang="ja-JP" sz="1400" b="1" dirty="0" smtClean="0">
                <a:latin typeface="AR Pゴシック体M" panose="020B0600000000000000" pitchFamily="50" charset="-128"/>
                <a:ea typeface="AR Pゴシック体M" panose="020B0600000000000000" pitchFamily="50" charset="-128"/>
              </a:rPr>
              <a:t>＜</a:t>
            </a:r>
            <a:r>
              <a:rPr lang="ja-JP" altLang="ja-JP" sz="1400" b="1" dirty="0">
                <a:latin typeface="AR Pゴシック体M" panose="020B0600000000000000" pitchFamily="50" charset="-128"/>
                <a:ea typeface="AR Pゴシック体M" panose="020B0600000000000000" pitchFamily="50" charset="-128"/>
              </a:rPr>
              <a:t>いざという時のための簡単なミャンマー語＞</a:t>
            </a:r>
          </a:p>
          <a:p>
            <a:pPr lvl="1" eaLnBrk="0" fontAlgn="base" latinLnBrk="1" hangingPunct="0"/>
            <a:endParaRPr lang="ja-JP" altLang="ja-JP" sz="1400" dirty="0"/>
          </a:p>
          <a:p>
            <a:r>
              <a:rPr lang="en-US" altLang="ja-JP" dirty="0"/>
              <a:t> </a:t>
            </a:r>
            <a:endParaRPr lang="ja-JP" altLang="ja-JP" dirty="0"/>
          </a:p>
          <a:p>
            <a:r>
              <a:rPr lang="en-US" altLang="ja-JP" dirty="0"/>
              <a:t> </a:t>
            </a:r>
            <a:endParaRPr lang="ja-JP" altLang="ja-JP" dirty="0"/>
          </a:p>
          <a:p>
            <a:r>
              <a:rPr lang="en-US" altLang="ja-JP" dirty="0"/>
              <a:t> </a:t>
            </a:r>
            <a:endParaRPr lang="ja-JP" altLang="ja-JP" dirty="0"/>
          </a:p>
        </p:txBody>
      </p:sp>
      <p:graphicFrame>
        <p:nvGraphicFramePr>
          <p:cNvPr id="5" name="表 4"/>
          <p:cNvGraphicFramePr>
            <a:graphicFrameLocks noGrp="1"/>
          </p:cNvGraphicFramePr>
          <p:nvPr>
            <p:extLst>
              <p:ext uri="{D42A27DB-BD31-4B8C-83A1-F6EECF244321}">
                <p14:modId xmlns:p14="http://schemas.microsoft.com/office/powerpoint/2010/main" val="532012120"/>
              </p:ext>
            </p:extLst>
          </p:nvPr>
        </p:nvGraphicFramePr>
        <p:xfrm>
          <a:off x="692696" y="3028534"/>
          <a:ext cx="5734198" cy="5119762"/>
        </p:xfrm>
        <a:graphic>
          <a:graphicData uri="http://schemas.openxmlformats.org/drawingml/2006/table">
            <a:tbl>
              <a:tblPr>
                <a:tableStyleId>{5C22544A-7EE6-4342-B048-85BDC9FD1C3A}</a:tableStyleId>
              </a:tblPr>
              <a:tblGrid>
                <a:gridCol w="2495059">
                  <a:extLst>
                    <a:ext uri="{9D8B030D-6E8A-4147-A177-3AD203B41FA5}">
                      <a16:colId xmlns:a16="http://schemas.microsoft.com/office/drawing/2014/main" val="20000"/>
                    </a:ext>
                  </a:extLst>
                </a:gridCol>
                <a:gridCol w="3239139">
                  <a:extLst>
                    <a:ext uri="{9D8B030D-6E8A-4147-A177-3AD203B41FA5}">
                      <a16:colId xmlns:a16="http://schemas.microsoft.com/office/drawing/2014/main" val="20001"/>
                    </a:ext>
                  </a:extLst>
                </a:gridCol>
              </a:tblGrid>
              <a:tr h="400466">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警察を呼んでください。</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イエー　ゴ　コォー　ペー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0"/>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警察署はどこですか。</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イエー　サカン　ベーマーレー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1"/>
                  </a:ext>
                </a:extLst>
              </a:tr>
              <a:tr h="786548">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事故の場所は○○○です。</a:t>
                      </a:r>
                      <a:endParaRPr lang="ja-JP" sz="1200" b="1" kern="100" dirty="0" smtClean="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spc="10" dirty="0" smtClean="0">
                          <a:effectLst/>
                          <a:latin typeface="AR Pゴシック体M" panose="020B0600000000000000" pitchFamily="50" charset="-128"/>
                          <a:ea typeface="AR Pゴシック体M" panose="020B0600000000000000" pitchFamily="50" charset="-128"/>
                        </a:rPr>
                        <a:t> </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アキン　ピィッ　テ　ネーヤー　ガ</a:t>
                      </a:r>
                      <a:endParaRPr lang="ja-JP" sz="1200" b="1" kern="10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　バー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2"/>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大怪我です。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ダンヤー　ピィンーデー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3"/>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泥棒です。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タコー</a:t>
                      </a:r>
                      <a:r>
                        <a:rPr lang="ja-JP" sz="1200" b="1" kern="0" dirty="0">
                          <a:effectLst/>
                          <a:latin typeface="AR Pゴシック体M" panose="020B0600000000000000" pitchFamily="50" charset="-128"/>
                          <a:ea typeface="AR Pゴシック体M" panose="020B0600000000000000" pitchFamily="50" charset="-128"/>
                        </a:rPr>
                        <a:t>，　</a:t>
                      </a:r>
                      <a:r>
                        <a:rPr lang="ja-JP" sz="1200" b="1" kern="0" dirty="0" smtClean="0">
                          <a:effectLst/>
                          <a:latin typeface="AR Pゴシック体M" panose="020B0600000000000000" pitchFamily="50" charset="-128"/>
                          <a:ea typeface="AR Pゴシック体M" panose="020B0600000000000000" pitchFamily="50" charset="-128"/>
                        </a:rPr>
                        <a:t>タコー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4"/>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火事です。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a:effectLst/>
                          <a:latin typeface="AR Pゴシック体M" panose="020B0600000000000000" pitchFamily="50" charset="-128"/>
                          <a:ea typeface="AR Pゴシック体M" panose="020B0600000000000000" pitchFamily="50" charset="-128"/>
                        </a:rPr>
                        <a:t>ミィー　ラウンデー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5"/>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助けてください。</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ラー　ジャ　バー　オン</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6"/>
                  </a:ext>
                </a:extLst>
              </a:tr>
              <a:tr h="786548">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私の名前は○○○です。</a:t>
                      </a:r>
                      <a:endParaRPr lang="ja-JP" sz="1200" b="1" kern="100" dirty="0" smtClean="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spc="10" dirty="0" smtClean="0">
                          <a:effectLst/>
                          <a:latin typeface="AR Pゴシック体M" panose="020B0600000000000000" pitchFamily="50" charset="-128"/>
                          <a:ea typeface="AR Pゴシック体M" panose="020B0600000000000000" pitchFamily="50" charset="-128"/>
                        </a:rPr>
                        <a:t> </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en-US" sz="1200" b="1" kern="0">
                          <a:effectLst/>
                          <a:latin typeface="AR Pゴシック体M" panose="020B0600000000000000" pitchFamily="50" charset="-128"/>
                          <a:ea typeface="AR Pゴシック体M" panose="020B0600000000000000" pitchFamily="50" charset="-128"/>
                        </a:rPr>
                        <a:t>(</a:t>
                      </a:r>
                      <a:r>
                        <a:rPr lang="ja-JP" sz="1200" b="1" kern="0">
                          <a:effectLst/>
                          <a:latin typeface="AR Pゴシック体M" panose="020B0600000000000000" pitchFamily="50" charset="-128"/>
                          <a:ea typeface="AR Pゴシック体M" panose="020B0600000000000000" pitchFamily="50" charset="-128"/>
                        </a:rPr>
                        <a:t>男性</a:t>
                      </a:r>
                      <a:r>
                        <a:rPr lang="en-US" sz="1200" b="1" kern="0">
                          <a:effectLst/>
                          <a:latin typeface="AR Pゴシック体M" panose="020B0600000000000000" pitchFamily="50" charset="-128"/>
                          <a:ea typeface="AR Pゴシック体M" panose="020B0600000000000000" pitchFamily="50" charset="-128"/>
                        </a:rPr>
                        <a:t>) </a:t>
                      </a:r>
                      <a:r>
                        <a:rPr lang="ja-JP" sz="1200" b="1" kern="0">
                          <a:effectLst/>
                          <a:latin typeface="AR Pゴシック体M" panose="020B0600000000000000" pitchFamily="50" charset="-128"/>
                          <a:ea typeface="AR Pゴシック体M" panose="020B0600000000000000" pitchFamily="50" charset="-128"/>
                        </a:rPr>
                        <a:t>チャノ　ナーメー　○○○　バー</a:t>
                      </a:r>
                      <a:endParaRPr lang="ja-JP" sz="1200" b="1" kern="100">
                        <a:effectLst/>
                        <a:latin typeface="AR Pゴシック体M" panose="020B0600000000000000" pitchFamily="50" charset="-128"/>
                        <a:ea typeface="AR Pゴシック体M" panose="020B0600000000000000" pitchFamily="50" charset="-128"/>
                      </a:endParaRPr>
                    </a:p>
                    <a:p>
                      <a:pPr algn="l" eaLnBrk="0" fontAlgn="base" latinLnBrk="1" hangingPunct="0">
                        <a:lnSpc>
                          <a:spcPts val="1490"/>
                        </a:lnSpc>
                        <a:spcAft>
                          <a:spcPts val="0"/>
                        </a:spcAft>
                      </a:pPr>
                      <a:r>
                        <a:rPr lang="en-US" sz="1200" b="1" kern="0">
                          <a:effectLst/>
                          <a:latin typeface="AR Pゴシック体M" panose="020B0600000000000000" pitchFamily="50" charset="-128"/>
                          <a:ea typeface="AR Pゴシック体M" panose="020B0600000000000000" pitchFamily="50" charset="-128"/>
                        </a:rPr>
                        <a:t>(</a:t>
                      </a:r>
                      <a:r>
                        <a:rPr lang="ja-JP" sz="1200" b="1" kern="0">
                          <a:effectLst/>
                          <a:latin typeface="AR Pゴシック体M" panose="020B0600000000000000" pitchFamily="50" charset="-128"/>
                          <a:ea typeface="AR Pゴシック体M" panose="020B0600000000000000" pitchFamily="50" charset="-128"/>
                        </a:rPr>
                        <a:t>女性</a:t>
                      </a:r>
                      <a:r>
                        <a:rPr lang="en-US" sz="1200" b="1" kern="0">
                          <a:effectLst/>
                          <a:latin typeface="AR Pゴシック体M" panose="020B0600000000000000" pitchFamily="50" charset="-128"/>
                          <a:ea typeface="AR Pゴシック体M" panose="020B0600000000000000" pitchFamily="50" charset="-128"/>
                        </a:rPr>
                        <a:t>) </a:t>
                      </a:r>
                      <a:r>
                        <a:rPr lang="ja-JP" sz="1200" b="1" kern="0">
                          <a:effectLst/>
                          <a:latin typeface="AR Pゴシック体M" panose="020B0600000000000000" pitchFamily="50" charset="-128"/>
                          <a:ea typeface="AR Pゴシック体M" panose="020B0600000000000000" pitchFamily="50" charset="-128"/>
                        </a:rPr>
                        <a:t>チャマ　ナーメー　○○○　バー</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7"/>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電話番号は○○○です。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テレフォン　ナンバー　ガ　○○○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8"/>
                  </a:ext>
                </a:extLst>
              </a:tr>
              <a:tr h="393275">
                <a:tc>
                  <a:txBody>
                    <a:bodyPr/>
                    <a:lstStyle/>
                    <a:p>
                      <a:pPr algn="l" eaLnBrk="0" fontAlgn="base" latinLnBrk="1" hangingPunct="0">
                        <a:lnSpc>
                          <a:spcPts val="1490"/>
                        </a:lnSpc>
                        <a:spcAft>
                          <a:spcPts val="0"/>
                        </a:spcAft>
                      </a:pPr>
                      <a:r>
                        <a:rPr lang="ja-JP" sz="1200" b="1" kern="0" smtClean="0">
                          <a:effectLst/>
                          <a:latin typeface="AR Pゴシック体M" panose="020B0600000000000000" pitchFamily="50" charset="-128"/>
                          <a:ea typeface="AR Pゴシック体M" panose="020B0600000000000000" pitchFamily="50" charset="-128"/>
                        </a:rPr>
                        <a:t>ホテルの名前は○○○です。</a:t>
                      </a:r>
                      <a:endParaRPr lang="ja-JP" sz="1200" b="1" kern="10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ホテー　ナーメー　ガ　○○○　バー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09"/>
                  </a:ext>
                </a:extLst>
              </a:tr>
              <a:tr h="393275">
                <a:tc>
                  <a:txBody>
                    <a:bodyPr/>
                    <a:lstStyle/>
                    <a:p>
                      <a:pPr algn="l" eaLnBrk="0" fontAlgn="base" latinLnBrk="1" hangingPunct="0">
                        <a:lnSpc>
                          <a:spcPts val="1490"/>
                        </a:lnSpc>
                        <a:spcAft>
                          <a:spcPts val="0"/>
                        </a:spcAft>
                      </a:pPr>
                      <a:r>
                        <a:rPr lang="ja-JP" sz="1200" b="1" kern="0" dirty="0" smtClean="0">
                          <a:effectLst/>
                          <a:latin typeface="AR Pゴシック体M" panose="020B0600000000000000" pitchFamily="50" charset="-128"/>
                          <a:ea typeface="AR Pゴシック体M" panose="020B0600000000000000" pitchFamily="50" charset="-128"/>
                        </a:rPr>
                        <a:t>○○○へ行きたいです。</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tc>
                  <a:txBody>
                    <a:bodyPr/>
                    <a:lstStyle/>
                    <a:p>
                      <a:pPr algn="l" eaLnBrk="0" fontAlgn="base" latinLnBrk="1" hangingPunct="0">
                        <a:lnSpc>
                          <a:spcPts val="1490"/>
                        </a:lnSpc>
                        <a:spcAft>
                          <a:spcPts val="0"/>
                        </a:spcAft>
                      </a:pPr>
                      <a:r>
                        <a:rPr lang="ja-JP" sz="1200" b="1" kern="0" dirty="0">
                          <a:effectLst/>
                          <a:latin typeface="AR Pゴシック体M" panose="020B0600000000000000" pitchFamily="50" charset="-128"/>
                          <a:ea typeface="AR Pゴシック体M" panose="020B0600000000000000" pitchFamily="50" charset="-128"/>
                        </a:rPr>
                        <a:t>○○○　ゴ　トア　チン　バー　</a:t>
                      </a:r>
                      <a:r>
                        <a:rPr lang="ja-JP" sz="1200" b="1" kern="0" dirty="0" smtClean="0">
                          <a:effectLst/>
                          <a:latin typeface="AR Pゴシック体M" panose="020B0600000000000000" pitchFamily="50" charset="-128"/>
                          <a:ea typeface="AR Pゴシック体M" panose="020B0600000000000000" pitchFamily="50" charset="-128"/>
                        </a:rPr>
                        <a:t>デー</a:t>
                      </a:r>
                      <a:endParaRPr lang="ja-JP" sz="1200" b="1" kern="100" dirty="0">
                        <a:effectLst/>
                        <a:latin typeface="AR Pゴシック体M" panose="020B0600000000000000" pitchFamily="50" charset="-128"/>
                        <a:ea typeface="AR Pゴシック体M" panose="020B0600000000000000" pitchFamily="50" charset="-128"/>
                        <a:cs typeface="Times New Roman"/>
                      </a:endParaRPr>
                    </a:p>
                  </a:txBody>
                  <a:tcPr marL="33020" marR="33020" marT="0" marB="0"/>
                </a:tc>
                <a:extLst>
                  <a:ext uri="{0D108BD9-81ED-4DB2-BD59-A6C34878D82A}">
                    <a16:rowId xmlns:a16="http://schemas.microsoft.com/office/drawing/2014/main" val="10010"/>
                  </a:ext>
                </a:extLst>
              </a:tr>
            </a:tbl>
          </a:graphicData>
        </a:graphic>
      </p:graphicFrame>
      <p:sp>
        <p:nvSpPr>
          <p:cNvPr id="6" name="Rectangle 2"/>
          <p:cNvSpPr>
            <a:spLocks noChangeArrowheads="1"/>
          </p:cNvSpPr>
          <p:nvPr/>
        </p:nvSpPr>
        <p:spPr bwMode="auto">
          <a:xfrm>
            <a:off x="548680" y="3054083"/>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5232030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1128</TotalTime>
  <Words>3800</Words>
  <Application>Microsoft Office PowerPoint</Application>
  <PresentationFormat>A4 210 x 297 mm</PresentationFormat>
  <Paragraphs>391</Paragraphs>
  <Slides>10</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10</vt:i4>
      </vt:variant>
    </vt:vector>
  </HeadingPairs>
  <TitlesOfParts>
    <vt:vector size="22" baseType="lpstr">
      <vt:lpstr>AR Pゴシック体M</vt:lpstr>
      <vt:lpstr>HGP明朝E</vt:lpstr>
      <vt:lpstr>ＭＳ Ｐゴシック</vt:lpstr>
      <vt:lpstr>游ゴシック</vt:lpstr>
      <vt:lpstr>Arial</vt:lpstr>
      <vt:lpstr>Calibri</vt:lpstr>
      <vt:lpstr>Century</vt:lpstr>
      <vt:lpstr>Constantia</vt:lpstr>
      <vt:lpstr>Times New Roman</vt:lpstr>
      <vt:lpstr>Wingdings</vt:lpstr>
      <vt:lpstr>Wingdings 2</vt:lpstr>
      <vt:lpstr>リゾート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WATANABE TAKAHIRO</cp:lastModifiedBy>
  <cp:revision>69</cp:revision>
  <cp:lastPrinted>2023-03-07T07:46:55Z</cp:lastPrinted>
  <dcterms:created xsi:type="dcterms:W3CDTF">2014-06-04T10:38:47Z</dcterms:created>
  <dcterms:modified xsi:type="dcterms:W3CDTF">2023-03-07T07:47:07Z</dcterms:modified>
</cp:coreProperties>
</file>